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256" r:id="rId2"/>
    <p:sldId id="366" r:id="rId3"/>
    <p:sldId id="367" r:id="rId4"/>
    <p:sldId id="368" r:id="rId5"/>
    <p:sldId id="564" r:id="rId6"/>
    <p:sldId id="565" r:id="rId7"/>
    <p:sldId id="263" r:id="rId8"/>
    <p:sldId id="315" r:id="rId9"/>
    <p:sldId id="371" r:id="rId10"/>
    <p:sldId id="320" r:id="rId11"/>
    <p:sldId id="503" r:id="rId12"/>
    <p:sldId id="504" r:id="rId13"/>
    <p:sldId id="507" r:id="rId14"/>
    <p:sldId id="509" r:id="rId15"/>
    <p:sldId id="510" r:id="rId16"/>
    <p:sldId id="511" r:id="rId17"/>
    <p:sldId id="512" r:id="rId18"/>
    <p:sldId id="513" r:id="rId19"/>
    <p:sldId id="505" r:id="rId20"/>
    <p:sldId id="506" r:id="rId21"/>
    <p:sldId id="514" r:id="rId22"/>
    <p:sldId id="553" r:id="rId23"/>
    <p:sldId id="369" r:id="rId24"/>
    <p:sldId id="261" r:id="rId25"/>
    <p:sldId id="259" r:id="rId26"/>
    <p:sldId id="268" r:id="rId27"/>
    <p:sldId id="260" r:id="rId28"/>
    <p:sldId id="267" r:id="rId29"/>
    <p:sldId id="448" r:id="rId30"/>
    <p:sldId id="269" r:id="rId31"/>
    <p:sldId id="338" r:id="rId32"/>
    <p:sldId id="378" r:id="rId33"/>
    <p:sldId id="271" r:id="rId34"/>
    <p:sldId id="266" r:id="rId35"/>
    <p:sldId id="270" r:id="rId36"/>
    <p:sldId id="384" r:id="rId37"/>
    <p:sldId id="396" r:id="rId38"/>
    <p:sldId id="275" r:id="rId39"/>
    <p:sldId id="451" r:id="rId40"/>
    <p:sldId id="274" r:id="rId41"/>
    <p:sldId id="449" r:id="rId42"/>
    <p:sldId id="452" r:id="rId43"/>
    <p:sldId id="453" r:id="rId44"/>
    <p:sldId id="276" r:id="rId45"/>
    <p:sldId id="443" r:id="rId46"/>
    <p:sldId id="272" r:id="rId47"/>
    <p:sldId id="400" r:id="rId48"/>
    <p:sldId id="401" r:id="rId49"/>
    <p:sldId id="558" r:id="rId50"/>
    <p:sldId id="399" r:id="rId51"/>
    <p:sldId id="559" r:id="rId52"/>
    <p:sldId id="560" r:id="rId53"/>
    <p:sldId id="454" r:id="rId54"/>
    <p:sldId id="444" r:id="rId55"/>
    <p:sldId id="403" r:id="rId56"/>
    <p:sldId id="404" r:id="rId57"/>
    <p:sldId id="554" r:id="rId58"/>
    <p:sldId id="405" r:id="rId59"/>
    <p:sldId id="561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415" r:id="rId70"/>
    <p:sldId id="416" r:id="rId71"/>
    <p:sldId id="419" r:id="rId72"/>
    <p:sldId id="418" r:id="rId73"/>
    <p:sldId id="446" r:id="rId74"/>
    <p:sldId id="421" r:id="rId75"/>
    <p:sldId id="422" r:id="rId76"/>
    <p:sldId id="423" r:id="rId77"/>
    <p:sldId id="424" r:id="rId78"/>
    <p:sldId id="425" r:id="rId79"/>
    <p:sldId id="426" r:id="rId80"/>
    <p:sldId id="427" r:id="rId81"/>
    <p:sldId id="428" r:id="rId82"/>
    <p:sldId id="429" r:id="rId83"/>
    <p:sldId id="484" r:id="rId84"/>
    <p:sldId id="485" r:id="rId85"/>
    <p:sldId id="499" r:id="rId86"/>
    <p:sldId id="487" r:id="rId87"/>
    <p:sldId id="488" r:id="rId88"/>
    <p:sldId id="498" r:id="rId89"/>
    <p:sldId id="517" r:id="rId90"/>
    <p:sldId id="518" r:id="rId91"/>
    <p:sldId id="519" r:id="rId92"/>
    <p:sldId id="520" r:id="rId93"/>
    <p:sldId id="521" r:id="rId94"/>
    <p:sldId id="522" r:id="rId95"/>
    <p:sldId id="491" r:id="rId96"/>
    <p:sldId id="492" r:id="rId97"/>
    <p:sldId id="493" r:id="rId98"/>
    <p:sldId id="494" r:id="rId99"/>
    <p:sldId id="555" r:id="rId100"/>
    <p:sldId id="495" r:id="rId101"/>
    <p:sldId id="467" r:id="rId102"/>
    <p:sldId id="468" r:id="rId103"/>
    <p:sldId id="469" r:id="rId104"/>
    <p:sldId id="470" r:id="rId105"/>
    <p:sldId id="471" r:id="rId106"/>
    <p:sldId id="472" r:id="rId107"/>
    <p:sldId id="473" r:id="rId108"/>
    <p:sldId id="474" r:id="rId109"/>
    <p:sldId id="475" r:id="rId110"/>
    <p:sldId id="476" r:id="rId111"/>
    <p:sldId id="477" r:id="rId112"/>
    <p:sldId id="478" r:id="rId113"/>
    <p:sldId id="479" r:id="rId114"/>
    <p:sldId id="480" r:id="rId115"/>
    <p:sldId id="481" r:id="rId116"/>
    <p:sldId id="482" r:id="rId117"/>
    <p:sldId id="501" r:id="rId118"/>
    <p:sldId id="538" r:id="rId119"/>
    <p:sldId id="547" r:id="rId120"/>
    <p:sldId id="539" r:id="rId121"/>
    <p:sldId id="540" r:id="rId122"/>
    <p:sldId id="541" r:id="rId123"/>
    <p:sldId id="542" r:id="rId124"/>
    <p:sldId id="544" r:id="rId125"/>
    <p:sldId id="543" r:id="rId126"/>
    <p:sldId id="563" r:id="rId127"/>
    <p:sldId id="531" r:id="rId128"/>
    <p:sldId id="532" r:id="rId129"/>
    <p:sldId id="548" r:id="rId130"/>
    <p:sldId id="549" r:id="rId131"/>
    <p:sldId id="525" r:id="rId132"/>
    <p:sldId id="526" r:id="rId133"/>
    <p:sldId id="529" r:id="rId134"/>
    <p:sldId id="528" r:id="rId135"/>
    <p:sldId id="527" r:id="rId136"/>
    <p:sldId id="552" r:id="rId137"/>
    <p:sldId id="551" r:id="rId138"/>
    <p:sldId id="550" r:id="rId139"/>
    <p:sldId id="533" r:id="rId140"/>
    <p:sldId id="545" r:id="rId141"/>
    <p:sldId id="546" r:id="rId142"/>
    <p:sldId id="562" r:id="rId1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.6" id="{D65F473B-B4C7-47F5-B691-EA8E69C18B2C}">
          <p14:sldIdLst>
            <p14:sldId id="256"/>
            <p14:sldId id="366"/>
          </p14:sldIdLst>
        </p14:section>
        <p14:section name="Chap.6.1" id="{23936126-8FEE-4C70-8967-86534A947E02}">
          <p14:sldIdLst>
            <p14:sldId id="367"/>
            <p14:sldId id="368"/>
            <p14:sldId id="564"/>
            <p14:sldId id="565"/>
            <p14:sldId id="263"/>
            <p14:sldId id="315"/>
            <p14:sldId id="371"/>
            <p14:sldId id="320"/>
            <p14:sldId id="503"/>
            <p14:sldId id="504"/>
            <p14:sldId id="507"/>
            <p14:sldId id="509"/>
            <p14:sldId id="510"/>
            <p14:sldId id="511"/>
            <p14:sldId id="512"/>
            <p14:sldId id="513"/>
            <p14:sldId id="505"/>
            <p14:sldId id="506"/>
            <p14:sldId id="514"/>
            <p14:sldId id="553"/>
          </p14:sldIdLst>
        </p14:section>
        <p14:section name="Chap.6.2" id="{1E4DA216-E7BC-459C-BD99-D219A490A6BF}">
          <p14:sldIdLst>
            <p14:sldId id="369"/>
            <p14:sldId id="261"/>
            <p14:sldId id="259"/>
            <p14:sldId id="268"/>
            <p14:sldId id="260"/>
            <p14:sldId id="267"/>
            <p14:sldId id="448"/>
            <p14:sldId id="269"/>
            <p14:sldId id="338"/>
            <p14:sldId id="378"/>
            <p14:sldId id="271"/>
            <p14:sldId id="266"/>
            <p14:sldId id="270"/>
            <p14:sldId id="384"/>
            <p14:sldId id="396"/>
            <p14:sldId id="275"/>
            <p14:sldId id="451"/>
            <p14:sldId id="274"/>
            <p14:sldId id="449"/>
            <p14:sldId id="452"/>
            <p14:sldId id="453"/>
            <p14:sldId id="276"/>
            <p14:sldId id="443"/>
            <p14:sldId id="272"/>
            <p14:sldId id="400"/>
            <p14:sldId id="401"/>
            <p14:sldId id="558"/>
            <p14:sldId id="399"/>
            <p14:sldId id="559"/>
            <p14:sldId id="560"/>
            <p14:sldId id="454"/>
            <p14:sldId id="444"/>
            <p14:sldId id="403"/>
            <p14:sldId id="404"/>
            <p14:sldId id="554"/>
            <p14:sldId id="405"/>
            <p14:sldId id="561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9"/>
            <p14:sldId id="418"/>
            <p14:sldId id="446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84"/>
            <p14:sldId id="485"/>
            <p14:sldId id="499"/>
            <p14:sldId id="487"/>
            <p14:sldId id="488"/>
            <p14:sldId id="498"/>
            <p14:sldId id="517"/>
            <p14:sldId id="518"/>
            <p14:sldId id="519"/>
            <p14:sldId id="520"/>
            <p14:sldId id="521"/>
            <p14:sldId id="522"/>
            <p14:sldId id="491"/>
            <p14:sldId id="492"/>
            <p14:sldId id="493"/>
            <p14:sldId id="494"/>
            <p14:sldId id="555"/>
          </p14:sldIdLst>
        </p14:section>
        <p14:section name="Chap.6.3" id="{E0668954-1E77-4EEA-A202-5A3AD69E7805}">
          <p14:sldIdLst>
            <p14:sldId id="495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501"/>
            <p14:sldId id="538"/>
          </p14:sldIdLst>
        </p14:section>
        <p14:section name="Chap.6.4" id="{1F869129-1369-4D7E-A2B3-DD74B09DA512}">
          <p14:sldIdLst>
            <p14:sldId id="547"/>
            <p14:sldId id="539"/>
            <p14:sldId id="540"/>
            <p14:sldId id="541"/>
            <p14:sldId id="542"/>
            <p14:sldId id="544"/>
            <p14:sldId id="543"/>
            <p14:sldId id="563"/>
            <p14:sldId id="531"/>
            <p14:sldId id="532"/>
            <p14:sldId id="548"/>
            <p14:sldId id="549"/>
            <p14:sldId id="525"/>
            <p14:sldId id="526"/>
            <p14:sldId id="529"/>
            <p14:sldId id="528"/>
            <p14:sldId id="527"/>
            <p14:sldId id="552"/>
            <p14:sldId id="551"/>
            <p14:sldId id="550"/>
            <p14:sldId id="533"/>
            <p14:sldId id="545"/>
            <p14:sldId id="546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8A00"/>
    <a:srgbClr val="A6A6A6"/>
    <a:srgbClr val="0000FF"/>
    <a:srgbClr val="7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3" autoAdjust="0"/>
    <p:restoredTop sz="82167" autoAdjust="0"/>
  </p:normalViewPr>
  <p:slideViewPr>
    <p:cSldViewPr snapToGrid="0">
      <p:cViewPr varScale="1">
        <p:scale>
          <a:sx n="95" d="100"/>
          <a:sy n="95" d="100"/>
        </p:scale>
        <p:origin x="1434" y="66"/>
      </p:cViewPr>
      <p:guideLst>
        <p:guide pos="3840"/>
        <p:guide orient="horz" pos="213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B657-6E37-4DC6-B7CC-070B7B5417B0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A6C41-6494-4005-A8E4-CD20897D0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57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199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81164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Slide Image Placeholder 1">
            <a:extLst>
              <a:ext uri="{FF2B5EF4-FFF2-40B4-BE49-F238E27FC236}">
                <a16:creationId xmlns:a16="http://schemas.microsoft.com/office/drawing/2014/main" id="{5F4F660A-C6D8-476D-A24C-711A61E309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5699" name="Notes Placeholder 2">
            <a:extLst>
              <a:ext uri="{FF2B5EF4-FFF2-40B4-BE49-F238E27FC236}">
                <a16:creationId xmlns:a16="http://schemas.microsoft.com/office/drawing/2014/main" id="{A6EA052B-7302-4CBC-BEB2-76E51FB07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85700" name="Slide Number Placeholder 3">
            <a:extLst>
              <a:ext uri="{FF2B5EF4-FFF2-40B4-BE49-F238E27FC236}">
                <a16:creationId xmlns:a16="http://schemas.microsoft.com/office/drawing/2014/main" id="{09174AC1-A0A2-47B1-8BD4-154995A34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A6555DC-609E-45B2-8E1C-94115C5B67A8}" type="slidenum">
              <a:rPr lang="en-US" altLang="zh-TW"/>
              <a:pPr>
                <a:spcBef>
                  <a:spcPct val="0"/>
                </a:spcBef>
              </a:pPr>
              <a:t>126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55506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>
            <a:extLst>
              <a:ext uri="{FF2B5EF4-FFF2-40B4-BE49-F238E27FC236}">
                <a16:creationId xmlns:a16="http://schemas.microsoft.com/office/drawing/2014/main" id="{2A8903FB-0C01-468A-87EA-B760A0E99C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>
            <a:extLst>
              <a:ext uri="{FF2B5EF4-FFF2-40B4-BE49-F238E27FC236}">
                <a16:creationId xmlns:a16="http://schemas.microsoft.com/office/drawing/2014/main" id="{1B56F002-AE1E-4055-9DBA-E78026872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9796" name="Slide Number Placeholder 3">
            <a:extLst>
              <a:ext uri="{FF2B5EF4-FFF2-40B4-BE49-F238E27FC236}">
                <a16:creationId xmlns:a16="http://schemas.microsoft.com/office/drawing/2014/main" id="{9818CFE9-CA7E-4CE3-AECE-57F969F6A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129DC39-E7ED-4D70-94A9-A10C66D2B83C}" type="slidenum">
              <a:rPr lang="en-US" altLang="zh-TW"/>
              <a:pPr>
                <a:spcBef>
                  <a:spcPct val="0"/>
                </a:spcBef>
              </a:pPr>
              <a:t>127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Slide Image Placeholder 1">
            <a:extLst>
              <a:ext uri="{FF2B5EF4-FFF2-40B4-BE49-F238E27FC236}">
                <a16:creationId xmlns:a16="http://schemas.microsoft.com/office/drawing/2014/main" id="{6ABD18BB-D35F-4C43-A20B-1BC5E56A1A8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1843" name="Notes Placeholder 2">
            <a:extLst>
              <a:ext uri="{FF2B5EF4-FFF2-40B4-BE49-F238E27FC236}">
                <a16:creationId xmlns:a16="http://schemas.microsoft.com/office/drawing/2014/main" id="{00D6E97C-E20F-4F0B-8BA3-D293A60DE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1844" name="Slide Number Placeholder 3">
            <a:extLst>
              <a:ext uri="{FF2B5EF4-FFF2-40B4-BE49-F238E27FC236}">
                <a16:creationId xmlns:a16="http://schemas.microsoft.com/office/drawing/2014/main" id="{24FFF7A9-EEA5-4FF1-BA8E-94382D4D3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604E5F3-32ED-478B-BA5F-D8246D6814D0}" type="slidenum">
              <a:rPr lang="en-US" altLang="zh-TW"/>
              <a:pPr>
                <a:spcBef>
                  <a:spcPct val="0"/>
                </a:spcBef>
              </a:pPr>
              <a:t>128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14833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78072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Slide Image Placeholder 1">
            <a:extLst>
              <a:ext uri="{FF2B5EF4-FFF2-40B4-BE49-F238E27FC236}">
                <a16:creationId xmlns:a16="http://schemas.microsoft.com/office/drawing/2014/main" id="{DB8791DE-8A4F-4807-8D22-304742818B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3891" name="Notes Placeholder 2">
            <a:extLst>
              <a:ext uri="{FF2B5EF4-FFF2-40B4-BE49-F238E27FC236}">
                <a16:creationId xmlns:a16="http://schemas.microsoft.com/office/drawing/2014/main" id="{16707284-865E-4BCB-A21D-4AB1DE5E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  <p:sp>
        <p:nvSpPr>
          <p:cNvPr id="293892" name="Slide Number Placeholder 3">
            <a:extLst>
              <a:ext uri="{FF2B5EF4-FFF2-40B4-BE49-F238E27FC236}">
                <a16:creationId xmlns:a16="http://schemas.microsoft.com/office/drawing/2014/main" id="{8496E401-5FD5-4E3E-8345-2E2DD71C9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6914ED5-75F8-46B1-A01B-C1C0F938D67E}" type="slidenum">
              <a:rPr lang="en-US" altLang="zh-TW"/>
              <a:pPr>
                <a:spcBef>
                  <a:spcPct val="0"/>
                </a:spcBef>
              </a:pPr>
              <a:t>131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Slide Image Placeholder 1">
            <a:extLst>
              <a:ext uri="{FF2B5EF4-FFF2-40B4-BE49-F238E27FC236}">
                <a16:creationId xmlns:a16="http://schemas.microsoft.com/office/drawing/2014/main" id="{9C6883F1-0247-405B-98FF-E23E1AD04B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5939" name="Notes Placeholder 2">
            <a:extLst>
              <a:ext uri="{FF2B5EF4-FFF2-40B4-BE49-F238E27FC236}">
                <a16:creationId xmlns:a16="http://schemas.microsoft.com/office/drawing/2014/main" id="{58E676F4-3916-4A15-8F65-BB4EBDF19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  <p:sp>
        <p:nvSpPr>
          <p:cNvPr id="295940" name="Slide Number Placeholder 3">
            <a:extLst>
              <a:ext uri="{FF2B5EF4-FFF2-40B4-BE49-F238E27FC236}">
                <a16:creationId xmlns:a16="http://schemas.microsoft.com/office/drawing/2014/main" id="{AFEC34E1-2A52-43E5-BB75-2D361ED77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9BA2754-7A38-4352-9264-24F49449F735}" type="slidenum">
              <a:rPr lang="en-US" altLang="zh-TW"/>
              <a:pPr>
                <a:spcBef>
                  <a:spcPct val="0"/>
                </a:spcBef>
              </a:pPr>
              <a:t>132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Slide Image Placeholder 1">
            <a:extLst>
              <a:ext uri="{FF2B5EF4-FFF2-40B4-BE49-F238E27FC236}">
                <a16:creationId xmlns:a16="http://schemas.microsoft.com/office/drawing/2014/main" id="{65718A98-6DE5-4578-A2AB-0F37C0B998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7987" name="Notes Placeholder 2">
            <a:extLst>
              <a:ext uri="{FF2B5EF4-FFF2-40B4-BE49-F238E27FC236}">
                <a16:creationId xmlns:a16="http://schemas.microsoft.com/office/drawing/2014/main" id="{B83193B6-72AF-4967-8F5C-8ADFDFFD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  <p:sp>
        <p:nvSpPr>
          <p:cNvPr id="297988" name="Slide Number Placeholder 3">
            <a:extLst>
              <a:ext uri="{FF2B5EF4-FFF2-40B4-BE49-F238E27FC236}">
                <a16:creationId xmlns:a16="http://schemas.microsoft.com/office/drawing/2014/main" id="{4E3A6BAA-BBAD-4C2F-B7EE-D76C85CCB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EA6C544-5DA6-47EF-BB87-28809F3D5AF3}" type="slidenum">
              <a:rPr lang="en-US" altLang="zh-TW"/>
              <a:pPr>
                <a:spcBef>
                  <a:spcPct val="0"/>
                </a:spcBef>
              </a:pPr>
              <a:t>133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>
            <a:extLst>
              <a:ext uri="{FF2B5EF4-FFF2-40B4-BE49-F238E27FC236}">
                <a16:creationId xmlns:a16="http://schemas.microsoft.com/office/drawing/2014/main" id="{A4393A8D-4FED-4975-A1CD-BBFB579F3D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>
            <a:extLst>
              <a:ext uri="{FF2B5EF4-FFF2-40B4-BE49-F238E27FC236}">
                <a16:creationId xmlns:a16="http://schemas.microsoft.com/office/drawing/2014/main" id="{4737FF7F-C633-484C-B80D-77174CB1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 dirty="0"/>
          </a:p>
        </p:txBody>
      </p:sp>
      <p:sp>
        <p:nvSpPr>
          <p:cNvPr id="300036" name="Slide Number Placeholder 3">
            <a:extLst>
              <a:ext uri="{FF2B5EF4-FFF2-40B4-BE49-F238E27FC236}">
                <a16:creationId xmlns:a16="http://schemas.microsoft.com/office/drawing/2014/main" id="{01B35E84-F699-4FB4-8A3B-9930A52CB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0FAE9A2-CCED-4871-974B-5003EAC897E5}" type="slidenum">
              <a:rPr lang="en-US" altLang="zh-TW"/>
              <a:pPr>
                <a:spcBef>
                  <a:spcPct val="0"/>
                </a:spcBef>
              </a:pPr>
              <a:t>134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Slide Image Placeholder 1">
            <a:extLst>
              <a:ext uri="{FF2B5EF4-FFF2-40B4-BE49-F238E27FC236}">
                <a16:creationId xmlns:a16="http://schemas.microsoft.com/office/drawing/2014/main" id="{CBF2C9C3-762C-49A5-BD7A-A8B4C55D3E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2083" name="Notes Placeholder 2">
            <a:extLst>
              <a:ext uri="{FF2B5EF4-FFF2-40B4-BE49-F238E27FC236}">
                <a16:creationId xmlns:a16="http://schemas.microsoft.com/office/drawing/2014/main" id="{470FD1FE-FE80-46DF-AB6E-BD6EA2C60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02084" name="Slide Number Placeholder 3">
            <a:extLst>
              <a:ext uri="{FF2B5EF4-FFF2-40B4-BE49-F238E27FC236}">
                <a16:creationId xmlns:a16="http://schemas.microsoft.com/office/drawing/2014/main" id="{FC898F21-26B5-446F-871D-0B3131A89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9AAB1E4-ADEA-41BF-9791-E1F6ADC59244}" type="slidenum">
              <a:rPr lang="en-US" altLang="zh-TW"/>
              <a:pPr>
                <a:spcBef>
                  <a:spcPct val="0"/>
                </a:spcBef>
              </a:pPr>
              <a:t>135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04612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Slide Image Placeholder 1">
            <a:extLst>
              <a:ext uri="{FF2B5EF4-FFF2-40B4-BE49-F238E27FC236}">
                <a16:creationId xmlns:a16="http://schemas.microsoft.com/office/drawing/2014/main" id="{72F0675D-35D9-481B-BC3E-5E3B26BBD3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8227" name="Notes Placeholder 2">
            <a:extLst>
              <a:ext uri="{FF2B5EF4-FFF2-40B4-BE49-F238E27FC236}">
                <a16:creationId xmlns:a16="http://schemas.microsoft.com/office/drawing/2014/main" id="{2E0DDDD0-BBEA-4D91-81FC-73D86E711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  <p:sp>
        <p:nvSpPr>
          <p:cNvPr id="308228" name="Slide Number Placeholder 3">
            <a:extLst>
              <a:ext uri="{FF2B5EF4-FFF2-40B4-BE49-F238E27FC236}">
                <a16:creationId xmlns:a16="http://schemas.microsoft.com/office/drawing/2014/main" id="{9CA8FEE3-6F66-4BD0-88CE-122129A3D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4FE14BF-3B58-4095-9FF6-080F10AF9967}" type="slidenum">
              <a:rPr lang="en-US" altLang="zh-TW"/>
              <a:pPr>
                <a:spcBef>
                  <a:spcPct val="0"/>
                </a:spcBef>
              </a:pPr>
              <a:t>136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3238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Slide Image Placeholder 1">
            <a:extLst>
              <a:ext uri="{FF2B5EF4-FFF2-40B4-BE49-F238E27FC236}">
                <a16:creationId xmlns:a16="http://schemas.microsoft.com/office/drawing/2014/main" id="{5F9BEB48-7694-4870-A980-C101CBC5A1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6179" name="Notes Placeholder 2">
            <a:extLst>
              <a:ext uri="{FF2B5EF4-FFF2-40B4-BE49-F238E27FC236}">
                <a16:creationId xmlns:a16="http://schemas.microsoft.com/office/drawing/2014/main" id="{EF275A53-6AF6-4D30-9D76-6E41FE57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  <p:sp>
        <p:nvSpPr>
          <p:cNvPr id="306180" name="Slide Number Placeholder 3">
            <a:extLst>
              <a:ext uri="{FF2B5EF4-FFF2-40B4-BE49-F238E27FC236}">
                <a16:creationId xmlns:a16="http://schemas.microsoft.com/office/drawing/2014/main" id="{C69FC4E6-B383-4189-8068-1994343F1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1CC20A8-58D5-4515-B444-F4FD519E4AC6}" type="slidenum">
              <a:rPr lang="en-US" altLang="zh-TW"/>
              <a:pPr>
                <a:spcBef>
                  <a:spcPct val="0"/>
                </a:spcBef>
              </a:pPr>
              <a:t>139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Slide Image Placeholder 1">
            <a:extLst>
              <a:ext uri="{FF2B5EF4-FFF2-40B4-BE49-F238E27FC236}">
                <a16:creationId xmlns:a16="http://schemas.microsoft.com/office/drawing/2014/main" id="{6561108B-ACBC-4F7B-A183-C0EE61ED30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0275" name="Notes Placeholder 2">
            <a:extLst>
              <a:ext uri="{FF2B5EF4-FFF2-40B4-BE49-F238E27FC236}">
                <a16:creationId xmlns:a16="http://schemas.microsoft.com/office/drawing/2014/main" id="{9FA11995-4245-4B5F-A4EB-5309AF57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  <p:sp>
        <p:nvSpPr>
          <p:cNvPr id="310276" name="Slide Number Placeholder 3">
            <a:extLst>
              <a:ext uri="{FF2B5EF4-FFF2-40B4-BE49-F238E27FC236}">
                <a16:creationId xmlns:a16="http://schemas.microsoft.com/office/drawing/2014/main" id="{1A7D4431-1B3E-4D45-93D4-78F2D6828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B2CD98A-B0AE-4CF9-A323-0F70F6E3887B}" type="slidenum">
              <a:rPr lang="en-US" altLang="zh-TW"/>
              <a:pPr>
                <a:spcBef>
                  <a:spcPct val="0"/>
                </a:spcBef>
              </a:pPr>
              <a:t>140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Slide Image Placeholder 1">
            <a:extLst>
              <a:ext uri="{FF2B5EF4-FFF2-40B4-BE49-F238E27FC236}">
                <a16:creationId xmlns:a16="http://schemas.microsoft.com/office/drawing/2014/main" id="{CFBA1D0F-F3F6-4DC7-AAEB-6BE0E3F622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2323" name="Notes Placeholder 2">
            <a:extLst>
              <a:ext uri="{FF2B5EF4-FFF2-40B4-BE49-F238E27FC236}">
                <a16:creationId xmlns:a16="http://schemas.microsoft.com/office/drawing/2014/main" id="{A4E1F4EB-87E2-4E5C-9879-13BC8A5CC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2324" name="Slide Number Placeholder 3">
            <a:extLst>
              <a:ext uri="{FF2B5EF4-FFF2-40B4-BE49-F238E27FC236}">
                <a16:creationId xmlns:a16="http://schemas.microsoft.com/office/drawing/2014/main" id="{B2F60971-87C1-4C23-9AD3-9C8AAE467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0CB20C3-784F-4B6A-A729-44E414CED2CD}" type="slidenum">
              <a:rPr lang="en-US" altLang="zh-TW"/>
              <a:pPr>
                <a:spcBef>
                  <a:spcPct val="0"/>
                </a:spcBef>
              </a:pPr>
              <a:t>141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 </a:t>
            </a:r>
            <a:r>
              <a:rPr lang="zh-TW" altLang="en-US" dirty="0" smtClean="0"/>
              <a:t> 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275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099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031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287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5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98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382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275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05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086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892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894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725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539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696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821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378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424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302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31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10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42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519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800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89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153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147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5708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074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046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77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0554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78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200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95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0013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071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475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238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4315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7035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87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796B3-C5BC-15C8-67B5-EF15603EA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E0234C9-7C3F-31F0-5674-DA3F9D4E8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5CE1D2A-282F-850A-E9CD-A59997045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4C9AAE-5534-DAB5-3AFB-8E70AE359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8138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857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1128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8474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6749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2258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4723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4544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外部</a:t>
                </a:r>
                <a:r>
                  <a:rPr lang="en-US" altLang="zh-TW" dirty="0"/>
                  <a:t>border</a:t>
                </a:r>
                <a:r>
                  <a:rPr lang="zh-TW" altLang="en-US" dirty="0"/>
                  <a:t>定義成</a:t>
                </a:r>
                <a:r>
                  <a:rPr lang="en-US" altLang="zh-TW" dirty="0"/>
                  <a:t>l</a:t>
                </a:r>
              </a:p>
              <a:p>
                <a:r>
                  <a:rPr lang="zh-TW" altLang="en-US" dirty="0"/>
                  <a:t>內部</a:t>
                </a:r>
                <a:r>
                  <a:rPr lang="en-US" altLang="zh-TW" dirty="0"/>
                  <a:t>interior</a:t>
                </a:r>
                <a:r>
                  <a:rPr lang="zh-TW" altLang="en-US" dirty="0"/>
                  <a:t>定義成</a:t>
                </a:r>
                <a:r>
                  <a:rPr lang="en-US" altLang="zh-TW" dirty="0"/>
                  <a:t>m</a:t>
                </a:r>
              </a:p>
              <a:p>
                <a:pPr/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=1</a:t>
                </a:r>
                <a:r>
                  <a:rPr lang="en-US" altLang="zh-TW" dirty="0"/>
                  <a:t> </a:t>
                </a:r>
                <a:r>
                  <a:rPr lang="zh-TW" altLang="en-US" dirty="0"/>
                  <a:t>中間一個單位距離</a:t>
                </a:r>
                <a:endParaRPr lang="en-US" altLang="zh-TW" dirty="0"/>
              </a:p>
              <a:p>
                <a:pPr/>
                <a:endParaRPr lang="en-US" altLang="zh-TW" dirty="0"/>
              </a:p>
              <a:p>
                <a:r>
                  <a:rPr lang="zh-TW" altLang="en-US" dirty="0"/>
                  <a:t>主要功用是排除內部與無關</a:t>
                </a:r>
                <a:r>
                  <a:rPr lang="en-US" altLang="zh-TW" dirty="0"/>
                  <a:t>:</a:t>
                </a:r>
              </a:p>
              <a:p>
                <a:r>
                  <a:rPr lang="zh-TW" altLang="en-US" dirty="0"/>
                  <a:t> </a:t>
                </a:r>
                <a:endParaRPr lang="en-US" altLang="zh-TW" dirty="0"/>
              </a:p>
              <a:p>
                <a:r>
                  <a:rPr lang="zh-TW" altLang="en-US" dirty="0"/>
                  <a:t>只要是跟</a:t>
                </a:r>
                <a:r>
                  <a:rPr lang="en-US" altLang="zh-TW" dirty="0"/>
                  <a:t>interior</a:t>
                </a:r>
                <a:r>
                  <a:rPr lang="zh-TW" altLang="en-US" dirty="0"/>
                  <a:t>有</a:t>
                </a:r>
                <a:r>
                  <a:rPr lang="en-US" altLang="zh-TW" dirty="0"/>
                  <a:t>4-connect</a:t>
                </a:r>
                <a:r>
                  <a:rPr lang="zh-TW" altLang="en-US" dirty="0"/>
                  <a:t>的標</a:t>
                </a:r>
                <a:r>
                  <a:rPr lang="en-US" altLang="zh-TW" dirty="0"/>
                  <a:t>p(</a:t>
                </a:r>
                <a:r>
                  <a:rPr lang="zh-TW" altLang="en-US" dirty="0"/>
                  <a:t>關注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；剩下標</a:t>
                </a:r>
                <a:r>
                  <a:rPr lang="en-US" altLang="zh-TW" dirty="0"/>
                  <a:t>q(</a:t>
                </a:r>
                <a:r>
                  <a:rPr lang="zh-TW" altLang="en-US" dirty="0"/>
                  <a:t>不關注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r>
                  <a:rPr lang="zh-TW" altLang="en-US" dirty="0"/>
                  <a:t>周圍只要有一個是</a:t>
                </a:r>
                <a:r>
                  <a:rPr lang="en-US" altLang="zh-TW" dirty="0"/>
                  <a:t>interior</a:t>
                </a:r>
                <a:r>
                  <a:rPr lang="zh-TW" altLang="en-US" dirty="0"/>
                  <a:t> 且 自己是</a:t>
                </a:r>
                <a:r>
                  <a:rPr lang="en-US" altLang="zh-TW" dirty="0"/>
                  <a:t>border </a:t>
                </a:r>
                <a:r>
                  <a:rPr lang="zh-TW" altLang="en-US" dirty="0"/>
                  <a:t>就標成</a:t>
                </a:r>
                <a:r>
                  <a:rPr lang="en-US" altLang="zh-TW" dirty="0"/>
                  <a:t>p</a:t>
                </a:r>
                <a:r>
                  <a:rPr lang="zh-TW" altLang="en-US" dirty="0"/>
                  <a:t>；</a:t>
                </a:r>
                <a:endParaRPr lang="en-US" altLang="zh-TW" dirty="0"/>
              </a:p>
              <a:p>
                <a:r>
                  <a:rPr lang="zh-TW" altLang="en-US" dirty="0"/>
                  <a:t>如果周圍都沒有</a:t>
                </a:r>
                <a:r>
                  <a:rPr lang="en-US" altLang="zh-TW" dirty="0"/>
                  <a:t>interior </a:t>
                </a:r>
                <a:r>
                  <a:rPr lang="zh-TW" altLang="en-US" dirty="0"/>
                  <a:t>或 自己是</a:t>
                </a:r>
                <a:r>
                  <a:rPr lang="en-US" altLang="zh-TW" dirty="0"/>
                  <a:t>interior(</a:t>
                </a:r>
                <a:r>
                  <a:rPr lang="zh-TW" altLang="en-US" dirty="0"/>
                  <a:t>不是</a:t>
                </a:r>
                <a:r>
                  <a:rPr lang="en-US" altLang="zh-TW" dirty="0"/>
                  <a:t>border)</a:t>
                </a:r>
                <a:r>
                  <a:rPr lang="zh-TW" altLang="en-US" dirty="0"/>
                  <a:t> 就標成</a:t>
                </a:r>
                <a:r>
                  <a:rPr lang="en-US" altLang="zh-TW" dirty="0"/>
                  <a:t>q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r>
                  <a:rPr lang="en-US" altLang="zh-TW" dirty="0"/>
                  <a:t>-&gt; </a:t>
                </a:r>
                <a:r>
                  <a:rPr lang="zh-TW" altLang="en-US" dirty="0"/>
                  <a:t>原本是</a:t>
                </a:r>
                <a:r>
                  <a:rPr lang="en-US" altLang="zh-TW" dirty="0"/>
                  <a:t>interior</a:t>
                </a:r>
                <a:r>
                  <a:rPr lang="zh-TW" altLang="en-US" dirty="0"/>
                  <a:t>的不動 寫</a:t>
                </a:r>
                <a:r>
                  <a:rPr lang="en-US" altLang="zh-TW" dirty="0"/>
                  <a:t>q</a:t>
                </a:r>
                <a:r>
                  <a:rPr lang="zh-TW" altLang="en-US" dirty="0"/>
                  <a:t>；部分原本是</a:t>
                </a:r>
                <a:r>
                  <a:rPr lang="en-US" altLang="zh-TW" dirty="0"/>
                  <a:t>border(q)</a:t>
                </a:r>
                <a:r>
                  <a:rPr lang="zh-TW" altLang="en-US" dirty="0"/>
                  <a:t>的會改成</a:t>
                </a:r>
                <a:r>
                  <a:rPr lang="en-US" altLang="zh-TW" dirty="0"/>
                  <a:t>p</a:t>
                </a:r>
                <a:r>
                  <a:rPr lang="zh-TW" altLang="en-US" dirty="0"/>
                  <a:t>。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9632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4420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711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97CA3-4308-B722-8BEA-F2A3C60AD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CA03CC5-A4B0-FB56-862C-3D6CED037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BB5C0BE-E680-5C1B-B280-860828C19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988BC8-420C-D6B8-B6CA-2D8F01D6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18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6939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7822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829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560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3409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3703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2829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1100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8146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523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341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9992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64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2398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788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6091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6252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1621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881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8609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5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5521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441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9314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2341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6419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8130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3371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6394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330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4858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025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linear operator: one common </a:t>
                </a:r>
                <a:r>
                  <a:rPr lang="en-US" altLang="zh-TW" dirty="0" err="1"/>
                  <a:t>nonrecursive</a:t>
                </a:r>
                <a:r>
                  <a:rPr lang="en-US" altLang="zh-TW" dirty="0"/>
                  <a:t> neighborhood operator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dirty="0"/>
                  <a:t>ou</a:t>
                </a:r>
                <a:r>
                  <a:rPr lang="en-US" altLang="zh-TW" dirty="0"/>
                  <a:t>tput: possibly position-dependent linear combination of inputs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shift-invariant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position invariant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 action same regardless of position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/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general operator: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首先假設要對一個像素進行處理，這個像素的位置是 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TW" dirty="0" err="1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r,c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，那因為我們是要利用</a:t>
                </a:r>
                <a:r>
                  <a:rPr lang="zh-TW" altLang="en-US" dirty="0"/>
                  <a:t>鄰域進行處理，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所以鄰域定義為</a:t>
                </a:r>
                <a:r>
                  <a:rPr lang="en-US" altLang="zh-TW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𝑓(𝑟^′,𝑐^′ )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他是一個函數在這邊也可以指鄰域像素的集合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那這個</a:t>
                </a:r>
                <a:r>
                  <a:rPr lang="en-US" altLang="zh-TW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𝑓(𝑟^′,𝑐^′ )</a:t>
                </a:r>
                <a:r>
                  <a:rPr lang="zh-TW" altLang="en-US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的</a:t>
                </a:r>
                <a:r>
                  <a:rPr lang="en-US" altLang="zh-TW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(𝑟^′,𝑐^′ )</a:t>
                </a:r>
                <a:r>
                  <a:rPr lang="zh-TW" altLang="en-US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我們要做一些限制</a:t>
                </a:r>
                <a:endParaRPr lang="en-US" altLang="zh-TW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什麼限制呢，就是只能使用相鄰像素，所以</a:t>
                </a:r>
                <a:r>
                  <a:rPr lang="en-US" altLang="zh-TW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:(𝑟^′,𝑐^′)</a:t>
                </a:r>
                <a:r>
                  <a:rPr lang="en-US" altLang="zh-TW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∈𝑁(𝑟,𝑐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 err="1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r’,c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’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屬於 鄰域</a:t>
                </a:r>
                <a:r>
                  <a:rPr lang="en-US" altLang="zh-TW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𝑁(𝑟,𝑐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的集合裡面</a:t>
                </a:r>
                <a:endParaRPr lang="en-US" altLang="zh-TW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2.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operator (position-dependent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位置依賴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):</a:t>
                </a:r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所有鄰域值 *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weight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進行線性處理</a:t>
                </a: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那個這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weight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他是具有位置依賴性的 可以看到這個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weight  </a:t>
                </a:r>
                <a:r>
                  <a:rPr lang="en-US" altLang="zh-TW" i="0">
                    <a:solidFill>
                      <a:srgbClr val="008A00"/>
                    </a:solidFill>
                    <a:latin typeface="Cambria Math" panose="02040503050406030204" pitchFamily="18" charset="0"/>
                  </a:rPr>
                  <a:t>𝑤(𝑟^′,𝑐^′,𝑟,𝑐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需要依靠 一個鄰域像素以及一個中心像素 那這個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weight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會因為 鄰域像素與中心像素的距離變化而變化</a:t>
                </a: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3.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Shift invariant operator (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平移不變運算元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7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4.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shift-invariant operator (correlation) (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線性平移不變運算元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):</a:t>
                </a:r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/>
              </a:p>
              <a:p>
                <a:r>
                  <a:rPr lang="en-US" altLang="zh-TW" dirty="0"/>
                  <a:t>R : row</a:t>
                </a:r>
              </a:p>
              <a:p>
                <a:r>
                  <a:rPr lang="en-US" altLang="zh-TW" dirty="0"/>
                  <a:t>C : column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W: weight function</a:t>
                </a:r>
              </a:p>
              <a:p>
                <a:endParaRPr lang="en-US" altLang="zh-TW" dirty="0"/>
              </a:p>
              <a:p>
                <a:r>
                  <a:rPr lang="zh-TW" altLang="en-US" dirty="0"/>
                  <a:t>線性算子：一個常見的非遞歸鄰域運算子</a:t>
                </a:r>
              </a:p>
              <a:p>
                <a:r>
                  <a:rPr lang="zh-TW" altLang="en-US" dirty="0"/>
                  <a:t>輸出：可能與位置相關的輸入線性組合</a:t>
                </a:r>
              </a:p>
              <a:p>
                <a:r>
                  <a:rPr lang="zh-TW" altLang="en-US" dirty="0"/>
                  <a:t>移位不變 </a:t>
                </a:r>
                <a:r>
                  <a:rPr lang="en-US" altLang="zh-TW" dirty="0"/>
                  <a:t>= </a:t>
                </a:r>
                <a:r>
                  <a:rPr lang="zh-TW" altLang="en-US" dirty="0"/>
                  <a:t>位置不變 </a:t>
                </a:r>
                <a:r>
                  <a:rPr lang="en-US" altLang="zh-TW" dirty="0"/>
                  <a:t>= </a:t>
                </a:r>
                <a:r>
                  <a:rPr lang="zh-TW" altLang="en-US" dirty="0"/>
                  <a:t>無論位置如何，動作都相同</a:t>
                </a:r>
              </a:p>
              <a:p>
                <a:r>
                  <a:rPr lang="en-US" altLang="zh-TW" dirty="0"/>
                  <a:t>W</a:t>
                </a:r>
                <a:r>
                  <a:rPr lang="zh-TW" altLang="en-US" dirty="0"/>
                  <a:t>：權重函數</a:t>
                </a: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7317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8410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3491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Slide Image Placeholder 1">
            <a:extLst>
              <a:ext uri="{FF2B5EF4-FFF2-40B4-BE49-F238E27FC236}">
                <a16:creationId xmlns:a16="http://schemas.microsoft.com/office/drawing/2014/main" id="{05B9057B-D5FC-4680-87E7-4A1F563D5F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3411" name="Notes Placeholder 2">
            <a:extLst>
              <a:ext uri="{FF2B5EF4-FFF2-40B4-BE49-F238E27FC236}">
                <a16:creationId xmlns:a16="http://schemas.microsoft.com/office/drawing/2014/main" id="{AC47352D-F9D1-4B03-961E-D18526013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  <p:sp>
        <p:nvSpPr>
          <p:cNvPr id="273412" name="Slide Number Placeholder 3">
            <a:extLst>
              <a:ext uri="{FF2B5EF4-FFF2-40B4-BE49-F238E27FC236}">
                <a16:creationId xmlns:a16="http://schemas.microsoft.com/office/drawing/2014/main" id="{1287682B-8ED4-483E-828F-947697668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4BD2D7C-C111-4506-9E79-27C85308F105}" type="slidenum">
              <a:rPr lang="en-US" altLang="zh-TW"/>
              <a:pPr/>
              <a:t>118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945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Slide Image Placeholder 1">
            <a:extLst>
              <a:ext uri="{FF2B5EF4-FFF2-40B4-BE49-F238E27FC236}">
                <a16:creationId xmlns:a16="http://schemas.microsoft.com/office/drawing/2014/main" id="{A6A0C4D4-8914-46F2-887A-CCE3B6D34D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8531" name="Notes Placeholder 2">
            <a:extLst>
              <a:ext uri="{FF2B5EF4-FFF2-40B4-BE49-F238E27FC236}">
                <a16:creationId xmlns:a16="http://schemas.microsoft.com/office/drawing/2014/main" id="{C4F4EAFE-3817-4BE7-93E6-19F3EA98D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  <p:sp>
        <p:nvSpPr>
          <p:cNvPr id="278532" name="Slide Number Placeholder 3">
            <a:extLst>
              <a:ext uri="{FF2B5EF4-FFF2-40B4-BE49-F238E27FC236}">
                <a16:creationId xmlns:a16="http://schemas.microsoft.com/office/drawing/2014/main" id="{73052126-A778-4C03-B25D-CFA398690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82F041C-1CEA-48BF-BDA4-C4E355902E37}" type="slidenum">
              <a:rPr lang="en-US" altLang="zh-TW"/>
              <a:pPr>
                <a:spcBef>
                  <a:spcPct val="0"/>
                </a:spcBef>
              </a:pPr>
              <a:t>120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248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Slide Image Placeholder 1">
            <a:extLst>
              <a:ext uri="{FF2B5EF4-FFF2-40B4-BE49-F238E27FC236}">
                <a16:creationId xmlns:a16="http://schemas.microsoft.com/office/drawing/2014/main" id="{C4554567-15E9-4A17-B42F-29ACFF417E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1603" name="Notes Placeholder 2">
            <a:extLst>
              <a:ext uri="{FF2B5EF4-FFF2-40B4-BE49-F238E27FC236}">
                <a16:creationId xmlns:a16="http://schemas.microsoft.com/office/drawing/2014/main" id="{C726421C-3DB8-4AA7-A151-C3C1B5DEE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  <p:sp>
        <p:nvSpPr>
          <p:cNvPr id="281604" name="Slide Number Placeholder 3">
            <a:extLst>
              <a:ext uri="{FF2B5EF4-FFF2-40B4-BE49-F238E27FC236}">
                <a16:creationId xmlns:a16="http://schemas.microsoft.com/office/drawing/2014/main" id="{46239E33-346B-46BE-81AB-A1C92194A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FC2FD30-093E-4F5E-BCCA-BD8091D2A297}" type="slidenum">
              <a:rPr lang="en-US" altLang="zh-TW"/>
              <a:pPr>
                <a:spcBef>
                  <a:spcPct val="0"/>
                </a:spcBef>
              </a:pPr>
              <a:t>122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Slide Image Placeholder 1">
            <a:extLst>
              <a:ext uri="{FF2B5EF4-FFF2-40B4-BE49-F238E27FC236}">
                <a16:creationId xmlns:a16="http://schemas.microsoft.com/office/drawing/2014/main" id="{05587DA2-C5E8-4F81-83B0-B12529EB4D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3651" name="Notes Placeholder 2">
            <a:extLst>
              <a:ext uri="{FF2B5EF4-FFF2-40B4-BE49-F238E27FC236}">
                <a16:creationId xmlns:a16="http://schemas.microsoft.com/office/drawing/2014/main" id="{1D9BD441-DAD9-4604-BBBD-510948D63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83652" name="Slide Number Placeholder 3">
            <a:extLst>
              <a:ext uri="{FF2B5EF4-FFF2-40B4-BE49-F238E27FC236}">
                <a16:creationId xmlns:a16="http://schemas.microsoft.com/office/drawing/2014/main" id="{BE924C0A-09C9-49C7-BBA7-8494712F0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F8AACC2-1A9F-420A-98F7-6910FEB50581}" type="slidenum">
              <a:rPr lang="en-US" altLang="zh-TW"/>
              <a:pPr>
                <a:spcBef>
                  <a:spcPct val="0"/>
                </a:spcBef>
              </a:pPr>
              <a:t>123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Slide Image Placeholder 1">
            <a:extLst>
              <a:ext uri="{FF2B5EF4-FFF2-40B4-BE49-F238E27FC236}">
                <a16:creationId xmlns:a16="http://schemas.microsoft.com/office/drawing/2014/main" id="{7D1307F4-BF60-4CAB-9345-AFBE645003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7747" name="Notes Placeholder 2">
            <a:extLst>
              <a:ext uri="{FF2B5EF4-FFF2-40B4-BE49-F238E27FC236}">
                <a16:creationId xmlns:a16="http://schemas.microsoft.com/office/drawing/2014/main" id="{304943AA-BF48-4DB5-B063-1E649B469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87748" name="Slide Number Placeholder 3">
            <a:extLst>
              <a:ext uri="{FF2B5EF4-FFF2-40B4-BE49-F238E27FC236}">
                <a16:creationId xmlns:a16="http://schemas.microsoft.com/office/drawing/2014/main" id="{67F136C5-AEC0-497B-A4DB-287CF3464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15ABF88-C7ED-40E1-B0E0-4EB987A41097}" type="slidenum">
              <a:rPr lang="en-US" altLang="zh-TW"/>
              <a:pPr>
                <a:spcBef>
                  <a:spcPct val="0"/>
                </a:spcBef>
              </a:pPr>
              <a:t>124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Slide Image Placeholder 1">
            <a:extLst>
              <a:ext uri="{FF2B5EF4-FFF2-40B4-BE49-F238E27FC236}">
                <a16:creationId xmlns:a16="http://schemas.microsoft.com/office/drawing/2014/main" id="{5F4F660A-C6D8-476D-A24C-711A61E309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5699" name="Notes Placeholder 2">
            <a:extLst>
              <a:ext uri="{FF2B5EF4-FFF2-40B4-BE49-F238E27FC236}">
                <a16:creationId xmlns:a16="http://schemas.microsoft.com/office/drawing/2014/main" id="{A6EA052B-7302-4CBC-BEB2-76E51FB07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85700" name="Slide Number Placeholder 3">
            <a:extLst>
              <a:ext uri="{FF2B5EF4-FFF2-40B4-BE49-F238E27FC236}">
                <a16:creationId xmlns:a16="http://schemas.microsoft.com/office/drawing/2014/main" id="{09174AC1-A0A2-47B1-8BD4-154995A34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A6555DC-609E-45B2-8E1C-94115C5B67A8}" type="slidenum">
              <a:rPr lang="en-US" altLang="zh-TW"/>
              <a:pPr>
                <a:spcBef>
                  <a:spcPct val="0"/>
                </a:spcBef>
              </a:pPr>
              <a:t>125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30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73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23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98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00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03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97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89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77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1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83A6E-F027-484E-812C-2CD1BF5A9B58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83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13944008@nt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slide" Target="slide116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0.png"/><Relationship Id="rId5" Type="http://schemas.openxmlformats.org/officeDocument/2006/relationships/image" Target="../media/image4900.png"/><Relationship Id="rId4" Type="http://schemas.openxmlformats.org/officeDocument/2006/relationships/image" Target="../media/image71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150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0.png"/><Relationship Id="rId5" Type="http://schemas.openxmlformats.org/officeDocument/2006/relationships/image" Target="../media/image530.png"/><Relationship Id="rId4" Type="http://schemas.openxmlformats.org/officeDocument/2006/relationships/image" Target="../media/image5200.png"/><Relationship Id="rId9" Type="http://schemas.openxmlformats.org/officeDocument/2006/relationships/image" Target="../media/image74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3" Type="http://schemas.openxmlformats.org/officeDocument/2006/relationships/image" Target="../media/image148.png"/><Relationship Id="rId7" Type="http://schemas.openxmlformats.org/officeDocument/2006/relationships/image" Target="../media/image560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00.png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Relationship Id="rId9" Type="http://schemas.openxmlformats.org/officeDocument/2006/relationships/image" Target="../media/image127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3" Type="http://schemas.openxmlformats.org/officeDocument/2006/relationships/image" Target="../media/image1510.png"/><Relationship Id="rId7" Type="http://schemas.openxmlformats.org/officeDocument/2006/relationships/image" Target="../media/image15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54.png"/><Relationship Id="rId9" Type="http://schemas.openxmlformats.org/officeDocument/2006/relationships/image" Target="../media/image14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370.png"/><Relationship Id="rId4" Type="http://schemas.openxmlformats.org/officeDocument/2006/relationships/image" Target="../media/image1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37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4.png"/><Relationship Id="rId4" Type="http://schemas.openxmlformats.org/officeDocument/2006/relationships/image" Target="../media/image18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4.png"/><Relationship Id="rId4" Type="http://schemas.openxmlformats.org/officeDocument/2006/relationships/image" Target="../media/image18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280.png"/><Relationship Id="rId7" Type="http://schemas.openxmlformats.org/officeDocument/2006/relationships/image" Target="../media/image18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0.png"/><Relationship Id="rId5" Type="http://schemas.openxmlformats.org/officeDocument/2006/relationships/image" Target="../media/image1620.png"/><Relationship Id="rId4" Type="http://schemas.openxmlformats.org/officeDocument/2006/relationships/image" Target="../media/image1520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9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1.png"/><Relationship Id="rId4" Type="http://schemas.openxmlformats.org/officeDocument/2006/relationships/image" Target="../media/image2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wm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100.png"/><Relationship Id="rId4" Type="http://schemas.openxmlformats.org/officeDocument/2006/relationships/image" Target="../media/image3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5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0.png"/><Relationship Id="rId5" Type="http://schemas.openxmlformats.org/officeDocument/2006/relationships/image" Target="../media/image371.png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1.png"/><Relationship Id="rId9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6n72AHcRAL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1.png"/><Relationship Id="rId7" Type="http://schemas.openxmlformats.org/officeDocument/2006/relationships/image" Target="../media/image22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5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6n72AHcRALQ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5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2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1.png"/><Relationship Id="rId5" Type="http://schemas.openxmlformats.org/officeDocument/2006/relationships/image" Target="../media/image592.png"/><Relationship Id="rId4" Type="http://schemas.openxmlformats.org/officeDocument/2006/relationships/image" Target="../media/image5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2.png"/><Relationship Id="rId3" Type="http://schemas.openxmlformats.org/officeDocument/2006/relationships/image" Target="../media/image481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1.png"/><Relationship Id="rId5" Type="http://schemas.openxmlformats.org/officeDocument/2006/relationships/image" Target="../media/image580.png"/><Relationship Id="rId4" Type="http://schemas.openxmlformats.org/officeDocument/2006/relationships/image" Target="../media/image49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600.png"/><Relationship Id="rId7" Type="http://schemas.openxmlformats.org/officeDocument/2006/relationships/image" Target="../media/image10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5" Type="http://schemas.openxmlformats.org/officeDocument/2006/relationships/image" Target="../media/image612.png"/><Relationship Id="rId4" Type="http://schemas.openxmlformats.org/officeDocument/2006/relationships/image" Target="../media/image511.png"/><Relationship Id="rId9" Type="http://schemas.openxmlformats.org/officeDocument/2006/relationships/image" Target="../media/image6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611.png"/><Relationship Id="rId4" Type="http://schemas.openxmlformats.org/officeDocument/2006/relationships/image" Target="../media/image6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6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70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Relationship Id="rId5" Type="http://schemas.openxmlformats.org/officeDocument/2006/relationships/image" Target="../media/image780.png"/><Relationship Id="rId4" Type="http://schemas.openxmlformats.org/officeDocument/2006/relationships/image" Target="../media/image511.png"/><Relationship Id="rId9" Type="http://schemas.openxmlformats.org/officeDocument/2006/relationships/image" Target="../media/image6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890.png"/><Relationship Id="rId7" Type="http://schemas.openxmlformats.org/officeDocument/2006/relationships/image" Target="../media/image9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10" Type="http://schemas.openxmlformats.org/officeDocument/2006/relationships/image" Target="../media/image970.png"/><Relationship Id="rId4" Type="http://schemas.openxmlformats.org/officeDocument/2006/relationships/image" Target="../media/image910.png"/><Relationship Id="rId9" Type="http://schemas.openxmlformats.org/officeDocument/2006/relationships/image" Target="../media/image96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3" Type="http://schemas.openxmlformats.org/officeDocument/2006/relationships/image" Target="../media/image880.png"/><Relationship Id="rId7" Type="http://schemas.openxmlformats.org/officeDocument/2006/relationships/image" Target="../media/image10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90.png"/><Relationship Id="rId10" Type="http://schemas.openxmlformats.org/officeDocument/2006/relationships/image" Target="../media/image1052.png"/><Relationship Id="rId4" Type="http://schemas.openxmlformats.org/officeDocument/2006/relationships/image" Target="../media/image980.png"/><Relationship Id="rId9" Type="http://schemas.openxmlformats.org/officeDocument/2006/relationships/image" Target="../media/image104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880.png"/><Relationship Id="rId7" Type="http://schemas.openxmlformats.org/officeDocument/2006/relationships/image" Target="../media/image10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5" Type="http://schemas.openxmlformats.org/officeDocument/2006/relationships/image" Target="../media/image1061.png"/><Relationship Id="rId10" Type="http://schemas.openxmlformats.org/officeDocument/2006/relationships/image" Target="../media/image111.png"/><Relationship Id="rId4" Type="http://schemas.openxmlformats.org/officeDocument/2006/relationships/image" Target="../media/image980.png"/><Relationship Id="rId9" Type="http://schemas.openxmlformats.org/officeDocument/2006/relationships/image" Target="../media/image1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88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980.png"/><Relationship Id="rId9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3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4.png"/><Relationship Id="rId9" Type="http://schemas.openxmlformats.org/officeDocument/2006/relationships/image" Target="../media/image13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080.png"/><Relationship Id="rId7" Type="http://schemas.openxmlformats.org/officeDocument/2006/relationships/image" Target="../media/image11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09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9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Computer Vision</a:t>
            </a:r>
            <a:r>
              <a:rPr lang="en-US" altLang="zh-TW" sz="96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sz="9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zh-TW" altLang="en-US" sz="9600" dirty="0">
              <a:latin typeface="Cambria Math" panose="020405030504060302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76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TW" sz="5400" b="1" dirty="0">
                <a:latin typeface="Cambria Math"/>
                <a:ea typeface="Cambria Math"/>
              </a:rPr>
              <a:t>Chapter6</a:t>
            </a:r>
            <a:r>
              <a:rPr lang="en-US" altLang="zh-TW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5400" b="1" dirty="0">
                <a:latin typeface="Cambria Math"/>
                <a:ea typeface="Cambria Math"/>
              </a:rPr>
              <a:t>Neighborhood Operators</a:t>
            </a:r>
          </a:p>
          <a:p>
            <a:r>
              <a:rPr lang="zh-TW" altLang="en-US" sz="2200" dirty="0">
                <a:latin typeface="微軟正黑體"/>
                <a:ea typeface="微軟正黑體"/>
              </a:rPr>
              <a:t>朱昱瑾</a:t>
            </a:r>
            <a:endParaRPr lang="en-US" altLang="zh-TW" sz="2200" dirty="0">
              <a:latin typeface="微軟正黑體"/>
              <a:ea typeface="微軟正黑體"/>
            </a:endParaRPr>
          </a:p>
          <a:p>
            <a:r>
              <a:rPr lang="en-US" altLang="zh-TW" sz="2200" dirty="0">
                <a:latin typeface="Cambria Math"/>
                <a:ea typeface="新細明體"/>
                <a:hlinkClick r:id="rId3"/>
              </a:rPr>
              <a:t>d13944008@ntu.edu.tw</a:t>
            </a:r>
            <a:endParaRPr lang="en-US" altLang="zh-TW" sz="2200" dirty="0">
              <a:latin typeface="Cambria Math"/>
              <a:ea typeface="新細明體"/>
            </a:endParaRPr>
          </a:p>
          <a:p>
            <a:r>
              <a:rPr lang="en-US" altLang="zh-TW" sz="2200" dirty="0">
                <a:latin typeface="Cambria Math"/>
                <a:ea typeface="新細明體"/>
              </a:rPr>
              <a:t>0912163391</a:t>
            </a:r>
          </a:p>
        </p:txBody>
      </p:sp>
    </p:spTree>
    <p:extLst>
      <p:ext uri="{BB962C8B-B14F-4D97-AF65-F5344CB8AC3E}">
        <p14:creationId xmlns:p14="http://schemas.microsoft.com/office/powerpoint/2010/main" val="41499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3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masks for noise cleaning, (a) box filter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pic>
        <p:nvPicPr>
          <p:cNvPr id="345094" name="Picture 6">
            <a:extLst>
              <a:ext uri="{FF2B5EF4-FFF2-40B4-BE49-F238E27FC236}">
                <a16:creationId xmlns:a16="http://schemas.microsoft.com/office/drawing/2014/main" id="{472E1740-8D5B-4A0A-A47C-73A76DC4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343" y="2514252"/>
            <a:ext cx="4913313" cy="424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of Fusion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8876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" y="365125"/>
            <a:ext cx="1194816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6.3.0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Extremum-Related Neighborhood Operators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Finding pixels or regions that are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minima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maxima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can play an important role in the extraction of interesting points or region primitives for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texture analysis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or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matching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purposes.</a:t>
            </a:r>
          </a:p>
        </p:txBody>
      </p:sp>
    </p:spTree>
    <p:extLst>
      <p:ext uri="{BB962C8B-B14F-4D97-AF65-F5344CB8AC3E}">
        <p14:creationId xmlns:p14="http://schemas.microsoft.com/office/powerpoint/2010/main" val="13239311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Non-Minima-Maxima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Pixel is labeled with an index 0, 1, 2 or 3 indicating whether the pixel is non-maximum, non-minimum, interior to a connected set</a:t>
            </a:r>
            <a:r>
              <a:rPr lang="en-US" altLang="zh-TW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of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equal-valued pixels, or part of a transition region.</a:t>
            </a:r>
          </a:p>
          <a:p>
            <a:pPr lvl="1" algn="just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numeric to symbolic (input : numeric image/output : number image)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70451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815268"/>
              </p:ext>
            </p:extLst>
          </p:nvPr>
        </p:nvGraphicFramePr>
        <p:xfrm>
          <a:off x="3052039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Non-Minima-Maxima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=1,2,3,4</m:t>
                    </m:r>
                  </m:oMath>
                </a14:m>
                <a:endParaRPr lang="en-US" altLang="zh-TW" sz="2400" dirty="0"/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=1,2,3,4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d>
                              <m:d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𝑓𝑙𝑎𝑡</m:t>
                                </m:r>
                              </m:e>
                            </m:d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𝑛𝑜𝑛𝑚𝑎𝑥𝑖𝑚𝑢𝑚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𝑛𝑜𝑛𝑚𝑖𝑛𝑖𝑚𝑢𝑚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𝑡𝑟𝑎𝑛𝑠𝑖𝑡𝑖𝑜𝑛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2565"/>
              </p:ext>
            </p:extLst>
          </p:nvPr>
        </p:nvGraphicFramePr>
        <p:xfrm>
          <a:off x="1300481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51157"/>
              </p:ext>
            </p:extLst>
          </p:nvPr>
        </p:nvGraphicFramePr>
        <p:xfrm>
          <a:off x="6555155" y="523893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034779"/>
              </p:ext>
            </p:extLst>
          </p:nvPr>
        </p:nvGraphicFramePr>
        <p:xfrm>
          <a:off x="4803597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628504" y="6311900"/>
            <a:ext cx="61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flat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96271" y="6282454"/>
            <a:ext cx="156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Non-minimum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804602" y="6282454"/>
            <a:ext cx="170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Non-maximum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606511" y="6311900"/>
            <a:ext cx="12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transition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903863-618B-47A5-1E6F-B6797E9E9141}"/>
              </a:ext>
            </a:extLst>
          </p:cNvPr>
          <p:cNvSpPr txBox="1"/>
          <p:nvPr/>
        </p:nvSpPr>
        <p:spPr>
          <a:xfrm>
            <a:off x="6160023" y="1940015"/>
            <a:ext cx="5873689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初始狀態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: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最小值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a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0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與最大值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b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0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都等於當前像素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x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0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a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n</a:t>
            </a:r>
            <a:r>
              <a:rPr lang="zh-TW" altLang="en-US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代表找到的最小值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(4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連結通常用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a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4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表示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)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/>
            </a:r>
            <a:b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b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n</a:t>
            </a:r>
            <a:r>
              <a:rPr lang="zh-TW" altLang="en-US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代表找到的最大值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(4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連結通常用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a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4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表示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)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CEED0F-7B64-646C-821E-6692605C0D16}"/>
              </a:ext>
            </a:extLst>
          </p:cNvPr>
          <p:cNvSpPr txBox="1"/>
          <p:nvPr/>
        </p:nvSpPr>
        <p:spPr>
          <a:xfrm>
            <a:off x="8073989" y="3136461"/>
            <a:ext cx="3959724" cy="172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x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0</a:t>
            </a:r>
            <a:r>
              <a:rPr lang="zh-TW" altLang="en-US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等於最小值且等於最大值。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/>
            </a:r>
            <a:b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</a:b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	(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也就是大家都長一樣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最小值等於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x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0</a:t>
            </a:r>
            <a:r>
              <a:rPr lang="zh-TW" altLang="en-US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且最大值大於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x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0</a:t>
            </a:r>
            <a:r>
              <a:rPr lang="zh-TW" altLang="en-US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最小值小於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x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0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且最大值等於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x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0</a:t>
            </a:r>
            <a:r>
              <a:rPr lang="zh-TW" altLang="en-US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最小值小於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x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0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且最大值大於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x</a:t>
            </a:r>
            <a:r>
              <a:rPr lang="en-US" altLang="zh-TW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0</a:t>
            </a:r>
            <a:r>
              <a:rPr lang="zh-TW" altLang="en-US" i="1" baseline="-25000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83396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86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Each pixel on the output image contains the value of highest extrema that can reach it by monotonic path.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Monotonic path :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僅向二個以下方向行走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且彼此垂直</a:t>
            </a:r>
            <a:endParaRPr lang="en-US" altLang="zh-TW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前進方向之數值不得超過自身值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(Max)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前進方向之數值不得超過自身值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(Min)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Consist of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Relative Maxima Operator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Relative Minima Operator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 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recursive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numeric data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4262059"/>
                  </p:ext>
                </p:extLst>
              </p:nvPr>
            </p:nvGraphicFramePr>
            <p:xfrm>
              <a:off x="6812157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4262059"/>
                  </p:ext>
                </p:extLst>
              </p:nvPr>
            </p:nvGraphicFramePr>
            <p:xfrm>
              <a:off x="6812157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1639" r="-1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639" r="-4918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101639" r="-1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918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99435"/>
                  </p:ext>
                </p:extLst>
              </p:nvPr>
            </p:nvGraphicFramePr>
            <p:xfrm>
              <a:off x="8410300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99435"/>
                  </p:ext>
                </p:extLst>
              </p:nvPr>
            </p:nvGraphicFramePr>
            <p:xfrm>
              <a:off x="8410300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6812157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5239252"/>
                  </p:ext>
                </p:extLst>
              </p:nvPr>
            </p:nvGraphicFramePr>
            <p:xfrm>
              <a:off x="6812157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1639" t="-101639" r="-104918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101639" r="-4918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639" t="-201639" r="-1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1639" t="-201639" r="-4918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8399900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862428"/>
                  </p:ext>
                </p:extLst>
              </p:nvPr>
            </p:nvGraphicFramePr>
            <p:xfrm>
              <a:off x="8399900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101639" r="-10161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3279" t="-101639" r="-3279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0000" t="-201639" r="-10161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279" t="-201639" r="-3279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6576784" y="2699860"/>
            <a:ext cx="316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scans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576784" y="4624592"/>
            <a:ext cx="316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scans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01756" y="3121355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01755" y="5087678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389499" y="3141436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89498" y="5040166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4" name="文字方塊 13">
            <a:hlinkClick r:id="rId7" action="ppaction://hlinksldjump"/>
            <a:extLst>
              <a:ext uri="{FF2B5EF4-FFF2-40B4-BE49-F238E27FC236}">
                <a16:creationId xmlns:a16="http://schemas.microsoft.com/office/drawing/2014/main" id="{B9FD7AA0-C84F-7BBA-08BA-E14DDC3BF5D9}"/>
              </a:ext>
            </a:extLst>
          </p:cNvPr>
          <p:cNvSpPr txBox="1"/>
          <p:nvPr/>
        </p:nvSpPr>
        <p:spPr>
          <a:xfrm>
            <a:off x="9974942" y="6141010"/>
            <a:ext cx="1854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直接看結果</a:t>
            </a:r>
          </a:p>
        </p:txBody>
      </p:sp>
    </p:spTree>
    <p:extLst>
      <p:ext uri="{BB962C8B-B14F-4D97-AF65-F5344CB8AC3E}">
        <p14:creationId xmlns:p14="http://schemas.microsoft.com/office/powerpoint/2010/main" val="12977304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54400" y="2687320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030994" y="2687320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677806" y="267619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354400" y="4655457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71512"/>
              </p:ext>
            </p:extLst>
          </p:nvPr>
        </p:nvGraphicFramePr>
        <p:xfrm>
          <a:off x="8030994" y="4655457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677806" y="4644332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Monotonic Example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(Relative Maxima)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398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(Relative Maxima Operator)</a:t>
            </a:r>
            <a:endParaRPr lang="zh-TW" altLang="en-US" b="1" dirty="0">
              <a:highlight>
                <a:srgbClr val="00FF00"/>
              </a:highlight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  <a:blipFill>
                <a:blip r:embed="rId3"/>
                <a:stretch>
                  <a:fillRect l="-1647" t="-19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</p:spPr>
            <p:txBody>
              <a:bodyPr/>
              <a:lstStyle/>
              <a:p>
                <a:r>
                  <a:rPr lang="en-US" altLang="zh-TW" sz="2400" dirty="0"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=1,2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,3,4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  <a:blipFill rotWithShape="0">
                <a:blip r:embed="rId4"/>
                <a:stretch>
                  <a:fillRect l="-1647" t="-2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/>
              </a:p>
              <a:p>
                <a:pPr algn="ctr"/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84860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220161"/>
                  </p:ext>
                </p:extLst>
              </p:nvPr>
            </p:nvGraphicFramePr>
            <p:xfrm>
              <a:off x="84860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2446744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326453"/>
                  </p:ext>
                </p:extLst>
              </p:nvPr>
            </p:nvGraphicFramePr>
            <p:xfrm>
              <a:off x="2446744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838200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25943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001300"/>
                  </p:ext>
                </p:extLst>
              </p:nvPr>
            </p:nvGraphicFramePr>
            <p:xfrm>
              <a:off x="6137728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001300"/>
                  </p:ext>
                </p:extLst>
              </p:nvPr>
            </p:nvGraphicFramePr>
            <p:xfrm>
              <a:off x="6137728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639" t="-1639" r="-204918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3144148"/>
                  </p:ext>
                </p:extLst>
              </p:nvPr>
            </p:nvGraphicFramePr>
            <p:xfrm>
              <a:off x="773587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3144148"/>
                  </p:ext>
                </p:extLst>
              </p:nvPr>
            </p:nvGraphicFramePr>
            <p:xfrm>
              <a:off x="773587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279" t="-1639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27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27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文字方塊 11"/>
          <p:cNvSpPr txBox="1"/>
          <p:nvPr/>
        </p:nvSpPr>
        <p:spPr>
          <a:xfrm>
            <a:off x="6127327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715070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471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  <a:blipFill>
                <a:blip r:embed="rId3"/>
                <a:stretch>
                  <a:fillRect l="-1647" t="-19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/>
            </p:nvGraphicFramePr>
            <p:xfrm>
              <a:off x="838200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7492535"/>
                  </p:ext>
                </p:extLst>
              </p:nvPr>
            </p:nvGraphicFramePr>
            <p:xfrm>
              <a:off x="838200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1639" t="-100000" r="-104918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639" t="-100000" r="-4918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639" t="-203279" r="-1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/>
            </p:nvGraphicFramePr>
            <p:xfrm>
              <a:off x="2425943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0579957"/>
                  </p:ext>
                </p:extLst>
              </p:nvPr>
            </p:nvGraphicFramePr>
            <p:xfrm>
              <a:off x="2425943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solidFill>
                  <a:schemeClr val="bg2">
                    <a:lumMod val="75000"/>
                  </a:schemeClr>
                </a:solidFill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(Relative Minima Operator)</a:t>
            </a:r>
            <a:endParaRPr lang="zh-TW" altLang="en-US" b="1" dirty="0">
              <a:highlight>
                <a:srgbClr val="00FF00"/>
              </a:highlight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</p:spPr>
            <p:txBody>
              <a:bodyPr/>
              <a:lstStyle/>
              <a:p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=1,2</m:t>
                    </m:r>
                    <m:r>
                      <a:rPr lang="en-US" altLang="zh-TW" sz="240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,3,4</m:t>
                    </m:r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  <a:blipFill rotWithShape="0">
                <a:blip r:embed="rId6"/>
                <a:stretch>
                  <a:fillRect l="-1647" t="-2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/>
              </a:p>
              <a:p>
                <a:pPr algn="ctr"/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838200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25943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127327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715070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/>
            </p:nvGraphicFramePr>
            <p:xfrm>
              <a:off x="6135311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736144"/>
                  </p:ext>
                </p:extLst>
              </p:nvPr>
            </p:nvGraphicFramePr>
            <p:xfrm>
              <a:off x="6135311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01639" t="-101639" r="-104918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201639" t="-101639" r="-4918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639" t="-201639" r="-1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1639" t="-201639" r="-4918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/>
            </p:nvGraphicFramePr>
            <p:xfrm>
              <a:off x="7723054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602853"/>
                  </p:ext>
                </p:extLst>
              </p:nvPr>
            </p:nvGraphicFramePr>
            <p:xfrm>
              <a:off x="7723054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000" t="-101639" r="-10161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3279" t="-101639" r="-3279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201639" r="-10161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279" t="-201639" r="-3279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721334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02714"/>
              </p:ext>
            </p:extLst>
          </p:nvPr>
        </p:nvGraphicFramePr>
        <p:xfrm>
          <a:off x="346891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75495" y="2090847"/>
                <a:ext cx="6206311" cy="151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1&lt;9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可與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1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連繫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表示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1</m:t>
                      </m:r>
                      <m:r>
                        <a:rPr lang="zh-TW" altLang="en-US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可藉由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𝑚𝑜𝑛𝑜𝑡𝑜𝑛𝑖𝑐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𝑝𝑎𝑡h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zh-TW" altLang="en-US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連接到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9</m:t>
                      </m:r>
                    </m:oMath>
                  </m:oMathPara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5" y="2090847"/>
                <a:ext cx="6206311" cy="1511119"/>
              </a:xfrm>
              <a:prstGeom prst="rect">
                <a:avLst/>
              </a:prstGeom>
              <a:blipFill>
                <a:blip r:embed="rId2"/>
                <a:stretch>
                  <a:fillRect b="-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75496" y="1498532"/>
                <a:ext cx="5068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6" y="1498532"/>
                <a:ext cx="50683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968171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46891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968171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975495" y="4295958"/>
                <a:ext cx="506838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1&lt;3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可與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1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連繫</m:t>
                    </m:r>
                  </m:oMath>
                </a14:m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,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但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並非可連繫極值之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 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最大值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,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故捨棄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5" y="4295958"/>
                <a:ext cx="5068389" cy="1754326"/>
              </a:xfrm>
              <a:prstGeom prst="rect">
                <a:avLst/>
              </a:prstGeom>
              <a:blipFill>
                <a:blip r:embed="rId4"/>
                <a:stretch>
                  <a:fillRect b="-48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9871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300480" y="708777"/>
            <a:ext cx="493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(2,3)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作一次完整的</a:t>
            </a:r>
            <a:r>
              <a:rPr lang="en-US" altLang="zh-TW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</a:t>
            </a:r>
            <a:r>
              <a:rPr lang="zh-TW" altLang="en-US" dirty="0">
                <a:solidFill>
                  <a:srgbClr val="7030A0"/>
                </a:solidFill>
                <a:latin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Maxima</a:t>
            </a:r>
            <a:r>
              <a:rPr lang="zh-TW" altLang="en-US" dirty="0">
                <a:solidFill>
                  <a:srgbClr val="7030A0"/>
                </a:solidFill>
                <a:latin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zh-TW" altLang="en-US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46891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91" y="1555270"/>
                <a:ext cx="185400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250" r="-328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968171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71" y="1555270"/>
                <a:ext cx="1854000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9578439" y="4196084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9578439" y="3826752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439" y="3826752"/>
                <a:ext cx="18540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2E8B47C1-D7F3-D5E0-4B53-00FC3BE07E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7153" y="1711088"/>
            <a:ext cx="1594653" cy="9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138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300480" y="708777"/>
            <a:ext cx="49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(2,3)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作一次完整的</a:t>
            </a:r>
            <a:r>
              <a:rPr lang="en-US" altLang="zh-TW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</a:t>
            </a:r>
            <a:r>
              <a:rPr lang="zh-TW" altLang="en-US" dirty="0">
                <a:solidFill>
                  <a:srgbClr val="7030A0"/>
                </a:solidFill>
                <a:latin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Maxima</a:t>
            </a:r>
            <a:r>
              <a:rPr lang="zh-TW" altLang="en-US" dirty="0">
                <a:solidFill>
                  <a:srgbClr val="7030A0"/>
                </a:solidFill>
                <a:latin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zh-TW" altLang="en-US" dirty="0">
              <a:solidFill>
                <a:srgbClr val="7030A0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 part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F01117EB-AC3F-5CF8-4F37-009F2D4D3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153" y="1711088"/>
            <a:ext cx="1594653" cy="9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0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7630"/>
              </p:ext>
            </p:extLst>
          </p:nvPr>
        </p:nvGraphicFramePr>
        <p:xfrm>
          <a:off x="348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485664"/>
              </p:ext>
            </p:extLst>
          </p:nvPr>
        </p:nvGraphicFramePr>
        <p:xfrm>
          <a:off x="4296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B0C2664-6443-4CD2-80DA-CDB6A7B68F1C}"/>
                  </a:ext>
                </a:extLst>
              </p:cNvPr>
              <p:cNvSpPr txBox="1"/>
              <p:nvPr/>
            </p:nvSpPr>
            <p:spPr>
              <a:xfrm>
                <a:off x="5427785" y="6176963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B0C2664-6443-4CD2-80DA-CDB6A7B68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85" y="6176963"/>
                <a:ext cx="1336431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83952"/>
              </p:ext>
            </p:extLst>
          </p:nvPr>
        </p:nvGraphicFramePr>
        <p:xfrm>
          <a:off x="8244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9375784" y="619400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784" y="6194000"/>
                <a:ext cx="1336431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0233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8058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3, 9, 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1027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2, 6, 2, 6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2, 4, 6, 5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6, 1, 6, 9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6, 5, 6, 5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2819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5, 6, 5, 9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5, 1, 9, 9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6, 6, 6, 6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6, 9, 6, 9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7880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2, 1, 2, 9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2, 2,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1, 5, 1, 9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8653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84773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6901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2738845" y="705394"/>
            <a:ext cx="67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列省略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以下是作完第一輪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</a:t>
            </a:r>
            <a:r>
              <a:rPr lang="zh-TW" altLang="en-US" dirty="0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top-bottom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之結果</a:t>
            </a:r>
          </a:p>
        </p:txBody>
      </p:sp>
    </p:spTree>
    <p:extLst>
      <p:ext uri="{BB962C8B-B14F-4D97-AF65-F5344CB8AC3E}">
        <p14:creationId xmlns:p14="http://schemas.microsoft.com/office/powerpoint/2010/main" val="42447052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84773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6901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3626131" y="708777"/>
            <a:ext cx="49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Then iterates down and up again until there are no more change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6F0DFA7-A26F-2D3B-C3A8-80C33469C5A4}"/>
              </a:ext>
            </a:extLst>
          </p:cNvPr>
          <p:cNvSpPr txBox="1"/>
          <p:nvPr/>
        </p:nvSpPr>
        <p:spPr>
          <a:xfrm>
            <a:off x="4553757" y="5120592"/>
            <a:ext cx="3084484" cy="72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找大哥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(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相對極值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)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大哥只能有一個。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9100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highlight>
                  <a:srgbClr val="FF00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>
              <a:highlight>
                <a:srgbClr val="FF00FF"/>
              </a:highligh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Definition </a:t>
            </a:r>
          </a:p>
          <a:p>
            <a:pPr lvl="1">
              <a:defRPr/>
            </a:pPr>
            <a:r>
              <a:rPr lang="en-US" altLang="zh-TW" b="1" dirty="0">
                <a:latin typeface="Cambria Math" panose="02040503050406030204" pitchFamily="18" charset="0"/>
              </a:rPr>
              <a:t>Ascending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reachability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(relative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minima)</a:t>
            </a:r>
            <a:br>
              <a:rPr lang="en-US" altLang="zh-TW" dirty="0">
                <a:latin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</a:rPr>
              <a:t>Descending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reachability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(relative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maxima)</a:t>
            </a:r>
          </a:p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Classification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Recursive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In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very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beginning: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numeric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input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Later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on: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symbolic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input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&amp;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output</a:t>
            </a:r>
          </a:p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Function 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Label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each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pixel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with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extrema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that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can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by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monotonic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path.</a:t>
            </a:r>
          </a:p>
          <a:p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1186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8" name="Picture 4">
            <a:extLst>
              <a:ext uri="{FF2B5EF4-FFF2-40B4-BE49-F238E27FC236}">
                <a16:creationId xmlns:a16="http://schemas.microsoft.com/office/drawing/2014/main" id="{744A6371-5F7E-4A23-AE56-C595B69B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90" y="3175077"/>
            <a:ext cx="5134928" cy="1574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2389" name="Picture 5">
            <a:extLst>
              <a:ext uri="{FF2B5EF4-FFF2-40B4-BE49-F238E27FC236}">
                <a16:creationId xmlns:a16="http://schemas.microsoft.com/office/drawing/2014/main" id="{68B13C7F-A54E-4D3A-BF23-83D67500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2" y="3154252"/>
            <a:ext cx="4809808" cy="161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BA6E779-13CD-4093-A988-575B1E5A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7" y="4922831"/>
            <a:ext cx="5455921" cy="180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AD16058B-0F62-446C-878E-ACBDB6BA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30" y="1397756"/>
            <a:ext cx="3974466" cy="157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7CCD45A-3664-453A-9C77-F7E5F478F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2" y="1418313"/>
            <a:ext cx="4736466" cy="153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3485EE7B-EB83-4F4E-9984-F2308255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D444D56-63F1-A204-8589-B48DF5FDDC8B}"/>
              </a:ext>
            </a:extLst>
          </p:cNvPr>
          <p:cNvSpPr txBox="1"/>
          <p:nvPr/>
        </p:nvSpPr>
        <p:spPr>
          <a:xfrm>
            <a:off x="2703534" y="6437177"/>
            <a:ext cx="2862953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找誰有兩個大哥。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  <a:sym typeface="Wingdings" panose="05000000000000000000" pitchFamily="2" charset="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F51AB5-DAA3-AAF7-85D7-F3BE66B46DD6}"/>
              </a:ext>
            </a:extLst>
          </p:cNvPr>
          <p:cNvSpPr txBox="1"/>
          <p:nvPr/>
        </p:nvSpPr>
        <p:spPr>
          <a:xfrm>
            <a:off x="7826824" y="2855509"/>
            <a:ext cx="2862953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找大哥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(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相對極值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)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  <a:sym typeface="Wingdings" panose="05000000000000000000" pitchFamily="2" charset="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67C78A-94B5-4B8F-5CB0-E09CE250CC23}"/>
              </a:ext>
            </a:extLst>
          </p:cNvPr>
          <p:cNvSpPr txBox="1"/>
          <p:nvPr/>
        </p:nvSpPr>
        <p:spPr>
          <a:xfrm>
            <a:off x="2703533" y="4602032"/>
            <a:ext cx="2862953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根據大哥分組。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  <a:sym typeface="Wingdings" panose="05000000000000000000" pitchFamily="2" charset="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48086F2-AEDA-D11B-EEB9-F076C106471B}"/>
              </a:ext>
            </a:extLst>
          </p:cNvPr>
          <p:cNvSpPr txBox="1"/>
          <p:nvPr/>
        </p:nvSpPr>
        <p:spPr>
          <a:xfrm>
            <a:off x="7416865" y="4618632"/>
            <a:ext cx="3682870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找出所有小弟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(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非相對極值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)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  <a:sym typeface="Wingdings" panose="05000000000000000000" pitchFamily="2" charset="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86DDBD-A7F8-4298-DD77-B482E8E05D01}"/>
              </a:ext>
            </a:extLst>
          </p:cNvPr>
          <p:cNvSpPr/>
          <p:nvPr/>
        </p:nvSpPr>
        <p:spPr>
          <a:xfrm>
            <a:off x="7228252" y="1404866"/>
            <a:ext cx="330227" cy="319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8781C5-3B99-445F-46E7-8324CCC76A83}"/>
              </a:ext>
            </a:extLst>
          </p:cNvPr>
          <p:cNvSpPr/>
          <p:nvPr/>
        </p:nvSpPr>
        <p:spPr>
          <a:xfrm>
            <a:off x="10888240" y="2522582"/>
            <a:ext cx="330227" cy="319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59EECDF-6901-D042-71D2-EB11980A7678}"/>
              </a:ext>
            </a:extLst>
          </p:cNvPr>
          <p:cNvSpPr/>
          <p:nvPr/>
        </p:nvSpPr>
        <p:spPr>
          <a:xfrm>
            <a:off x="7677852" y="1313329"/>
            <a:ext cx="3026045" cy="1573306"/>
          </a:xfrm>
          <a:custGeom>
            <a:avLst/>
            <a:gdLst>
              <a:gd name="connsiteX0" fmla="*/ 2138501 w 3026045"/>
              <a:gd name="connsiteY0" fmla="*/ 67236 h 1573306"/>
              <a:gd name="connsiteX1" fmla="*/ 2057819 w 3026045"/>
              <a:gd name="connsiteY1" fmla="*/ 161365 h 1573306"/>
              <a:gd name="connsiteX2" fmla="*/ 1950242 w 3026045"/>
              <a:gd name="connsiteY2" fmla="*/ 242047 h 1573306"/>
              <a:gd name="connsiteX3" fmla="*/ 1829219 w 3026045"/>
              <a:gd name="connsiteY3" fmla="*/ 376518 h 1573306"/>
              <a:gd name="connsiteX4" fmla="*/ 1708195 w 3026045"/>
              <a:gd name="connsiteY4" fmla="*/ 430306 h 1573306"/>
              <a:gd name="connsiteX5" fmla="*/ 1667854 w 3026045"/>
              <a:gd name="connsiteY5" fmla="*/ 457200 h 1573306"/>
              <a:gd name="connsiteX6" fmla="*/ 1614066 w 3026045"/>
              <a:gd name="connsiteY6" fmla="*/ 470647 h 1573306"/>
              <a:gd name="connsiteX7" fmla="*/ 1506489 w 3026045"/>
              <a:gd name="connsiteY7" fmla="*/ 497542 h 1573306"/>
              <a:gd name="connsiteX8" fmla="*/ 1466148 w 3026045"/>
              <a:gd name="connsiteY8" fmla="*/ 524436 h 1573306"/>
              <a:gd name="connsiteX9" fmla="*/ 1372019 w 3026045"/>
              <a:gd name="connsiteY9" fmla="*/ 551330 h 1573306"/>
              <a:gd name="connsiteX10" fmla="*/ 1277889 w 3026045"/>
              <a:gd name="connsiteY10" fmla="*/ 591671 h 1573306"/>
              <a:gd name="connsiteX11" fmla="*/ 1210654 w 3026045"/>
              <a:gd name="connsiteY11" fmla="*/ 632012 h 1573306"/>
              <a:gd name="connsiteX12" fmla="*/ 1170313 w 3026045"/>
              <a:gd name="connsiteY12" fmla="*/ 645459 h 1573306"/>
              <a:gd name="connsiteX13" fmla="*/ 995501 w 3026045"/>
              <a:gd name="connsiteY13" fmla="*/ 739589 h 1573306"/>
              <a:gd name="connsiteX14" fmla="*/ 861030 w 3026045"/>
              <a:gd name="connsiteY14" fmla="*/ 820271 h 1573306"/>
              <a:gd name="connsiteX15" fmla="*/ 780348 w 3026045"/>
              <a:gd name="connsiteY15" fmla="*/ 887506 h 1573306"/>
              <a:gd name="connsiteX16" fmla="*/ 726560 w 3026045"/>
              <a:gd name="connsiteY16" fmla="*/ 914400 h 1573306"/>
              <a:gd name="connsiteX17" fmla="*/ 605536 w 3026045"/>
              <a:gd name="connsiteY17" fmla="*/ 995083 h 1573306"/>
              <a:gd name="connsiteX18" fmla="*/ 551748 w 3026045"/>
              <a:gd name="connsiteY18" fmla="*/ 1021977 h 1573306"/>
              <a:gd name="connsiteX19" fmla="*/ 511407 w 3026045"/>
              <a:gd name="connsiteY19" fmla="*/ 1062318 h 1573306"/>
              <a:gd name="connsiteX20" fmla="*/ 457619 w 3026045"/>
              <a:gd name="connsiteY20" fmla="*/ 1089212 h 1573306"/>
              <a:gd name="connsiteX21" fmla="*/ 430724 w 3026045"/>
              <a:gd name="connsiteY21" fmla="*/ 1116106 h 1573306"/>
              <a:gd name="connsiteX22" fmla="*/ 376936 w 3026045"/>
              <a:gd name="connsiteY22" fmla="*/ 1143000 h 1573306"/>
              <a:gd name="connsiteX23" fmla="*/ 255913 w 3026045"/>
              <a:gd name="connsiteY23" fmla="*/ 1223683 h 1573306"/>
              <a:gd name="connsiteX24" fmla="*/ 13866 w 3026045"/>
              <a:gd name="connsiteY24" fmla="*/ 1425389 h 1573306"/>
              <a:gd name="connsiteX25" fmla="*/ 67654 w 3026045"/>
              <a:gd name="connsiteY25" fmla="*/ 1532965 h 1573306"/>
              <a:gd name="connsiteX26" fmla="*/ 188677 w 3026045"/>
              <a:gd name="connsiteY26" fmla="*/ 1573306 h 1573306"/>
              <a:gd name="connsiteX27" fmla="*/ 659324 w 3026045"/>
              <a:gd name="connsiteY27" fmla="*/ 1559859 h 1573306"/>
              <a:gd name="connsiteX28" fmla="*/ 713113 w 3026045"/>
              <a:gd name="connsiteY28" fmla="*/ 1546412 h 1573306"/>
              <a:gd name="connsiteX29" fmla="*/ 834136 w 3026045"/>
              <a:gd name="connsiteY29" fmla="*/ 1532965 h 1573306"/>
              <a:gd name="connsiteX30" fmla="*/ 874477 w 3026045"/>
              <a:gd name="connsiteY30" fmla="*/ 1519518 h 1573306"/>
              <a:gd name="connsiteX31" fmla="*/ 941713 w 3026045"/>
              <a:gd name="connsiteY31" fmla="*/ 1506071 h 1573306"/>
              <a:gd name="connsiteX32" fmla="*/ 982054 w 3026045"/>
              <a:gd name="connsiteY32" fmla="*/ 1479177 h 1573306"/>
              <a:gd name="connsiteX33" fmla="*/ 1062736 w 3026045"/>
              <a:gd name="connsiteY33" fmla="*/ 1438836 h 1573306"/>
              <a:gd name="connsiteX34" fmla="*/ 1103077 w 3026045"/>
              <a:gd name="connsiteY34" fmla="*/ 1398495 h 1573306"/>
              <a:gd name="connsiteX35" fmla="*/ 1183760 w 3026045"/>
              <a:gd name="connsiteY35" fmla="*/ 1371600 h 1573306"/>
              <a:gd name="connsiteX36" fmla="*/ 1224101 w 3026045"/>
              <a:gd name="connsiteY36" fmla="*/ 1344706 h 1573306"/>
              <a:gd name="connsiteX37" fmla="*/ 1291336 w 3026045"/>
              <a:gd name="connsiteY37" fmla="*/ 1317812 h 1573306"/>
              <a:gd name="connsiteX38" fmla="*/ 1439254 w 3026045"/>
              <a:gd name="connsiteY38" fmla="*/ 1237130 h 1573306"/>
              <a:gd name="connsiteX39" fmla="*/ 1560277 w 3026045"/>
              <a:gd name="connsiteY39" fmla="*/ 1196789 h 1573306"/>
              <a:gd name="connsiteX40" fmla="*/ 1667854 w 3026045"/>
              <a:gd name="connsiteY40" fmla="*/ 1116106 h 1573306"/>
              <a:gd name="connsiteX41" fmla="*/ 1761983 w 3026045"/>
              <a:gd name="connsiteY41" fmla="*/ 1089212 h 1573306"/>
              <a:gd name="connsiteX42" fmla="*/ 1842666 w 3026045"/>
              <a:gd name="connsiteY42" fmla="*/ 1008530 h 1573306"/>
              <a:gd name="connsiteX43" fmla="*/ 1923348 w 3026045"/>
              <a:gd name="connsiteY43" fmla="*/ 968189 h 1573306"/>
              <a:gd name="connsiteX44" fmla="*/ 1977136 w 3026045"/>
              <a:gd name="connsiteY44" fmla="*/ 941295 h 1573306"/>
              <a:gd name="connsiteX45" fmla="*/ 2017477 w 3026045"/>
              <a:gd name="connsiteY45" fmla="*/ 900953 h 1573306"/>
              <a:gd name="connsiteX46" fmla="*/ 2098160 w 3026045"/>
              <a:gd name="connsiteY46" fmla="*/ 847165 h 1573306"/>
              <a:gd name="connsiteX47" fmla="*/ 2192289 w 3026045"/>
              <a:gd name="connsiteY47" fmla="*/ 766483 h 1573306"/>
              <a:gd name="connsiteX48" fmla="*/ 2232630 w 3026045"/>
              <a:gd name="connsiteY48" fmla="*/ 753036 h 1573306"/>
              <a:gd name="connsiteX49" fmla="*/ 2272972 w 3026045"/>
              <a:gd name="connsiteY49" fmla="*/ 712695 h 1573306"/>
              <a:gd name="connsiteX50" fmla="*/ 2326760 w 3026045"/>
              <a:gd name="connsiteY50" fmla="*/ 685800 h 1573306"/>
              <a:gd name="connsiteX51" fmla="*/ 2393995 w 3026045"/>
              <a:gd name="connsiteY51" fmla="*/ 645459 h 1573306"/>
              <a:gd name="connsiteX52" fmla="*/ 2501572 w 3026045"/>
              <a:gd name="connsiteY52" fmla="*/ 591671 h 1573306"/>
              <a:gd name="connsiteX53" fmla="*/ 2609148 w 3026045"/>
              <a:gd name="connsiteY53" fmla="*/ 537883 h 1573306"/>
              <a:gd name="connsiteX54" fmla="*/ 2676383 w 3026045"/>
              <a:gd name="connsiteY54" fmla="*/ 497542 h 1573306"/>
              <a:gd name="connsiteX55" fmla="*/ 2716724 w 3026045"/>
              <a:gd name="connsiteY55" fmla="*/ 470647 h 1573306"/>
              <a:gd name="connsiteX56" fmla="*/ 2770513 w 3026045"/>
              <a:gd name="connsiteY56" fmla="*/ 457200 h 1573306"/>
              <a:gd name="connsiteX57" fmla="*/ 2824301 w 3026045"/>
              <a:gd name="connsiteY57" fmla="*/ 430306 h 1573306"/>
              <a:gd name="connsiteX58" fmla="*/ 2864642 w 3026045"/>
              <a:gd name="connsiteY58" fmla="*/ 416859 h 1573306"/>
              <a:gd name="connsiteX59" fmla="*/ 2945324 w 3026045"/>
              <a:gd name="connsiteY59" fmla="*/ 376518 h 1573306"/>
              <a:gd name="connsiteX60" fmla="*/ 2985666 w 3026045"/>
              <a:gd name="connsiteY60" fmla="*/ 309283 h 1573306"/>
              <a:gd name="connsiteX61" fmla="*/ 2999113 w 3026045"/>
              <a:gd name="connsiteY61" fmla="*/ 268942 h 1573306"/>
              <a:gd name="connsiteX62" fmla="*/ 3026007 w 3026045"/>
              <a:gd name="connsiteY62" fmla="*/ 215153 h 1573306"/>
              <a:gd name="connsiteX63" fmla="*/ 3012560 w 3026045"/>
              <a:gd name="connsiteY63" fmla="*/ 94130 h 1573306"/>
              <a:gd name="connsiteX64" fmla="*/ 2918430 w 3026045"/>
              <a:gd name="connsiteY64" fmla="*/ 53789 h 1573306"/>
              <a:gd name="connsiteX65" fmla="*/ 2824301 w 3026045"/>
              <a:gd name="connsiteY65" fmla="*/ 26895 h 1573306"/>
              <a:gd name="connsiteX66" fmla="*/ 2662936 w 3026045"/>
              <a:gd name="connsiteY66" fmla="*/ 0 h 1573306"/>
              <a:gd name="connsiteX67" fmla="*/ 2259524 w 3026045"/>
              <a:gd name="connsiteY67" fmla="*/ 13447 h 1573306"/>
              <a:gd name="connsiteX68" fmla="*/ 2138501 w 3026045"/>
              <a:gd name="connsiteY68" fmla="*/ 67236 h 157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026045" h="1573306">
                <a:moveTo>
                  <a:pt x="2138501" y="67236"/>
                </a:moveTo>
                <a:cubicBezTo>
                  <a:pt x="2104884" y="91889"/>
                  <a:pt x="2128608" y="55183"/>
                  <a:pt x="2057819" y="161365"/>
                </a:cubicBezTo>
                <a:cubicBezTo>
                  <a:pt x="2023645" y="212625"/>
                  <a:pt x="1999907" y="202315"/>
                  <a:pt x="1950242" y="242047"/>
                </a:cubicBezTo>
                <a:cubicBezTo>
                  <a:pt x="1848659" y="323314"/>
                  <a:pt x="1915533" y="290205"/>
                  <a:pt x="1829219" y="376518"/>
                </a:cubicBezTo>
                <a:cubicBezTo>
                  <a:pt x="1774483" y="431253"/>
                  <a:pt x="1788083" y="377048"/>
                  <a:pt x="1708195" y="430306"/>
                </a:cubicBezTo>
                <a:cubicBezTo>
                  <a:pt x="1694748" y="439271"/>
                  <a:pt x="1682709" y="450834"/>
                  <a:pt x="1667854" y="457200"/>
                </a:cubicBezTo>
                <a:cubicBezTo>
                  <a:pt x="1650867" y="464480"/>
                  <a:pt x="1631836" y="465570"/>
                  <a:pt x="1614066" y="470647"/>
                </a:cubicBezTo>
                <a:cubicBezTo>
                  <a:pt x="1517580" y="498215"/>
                  <a:pt x="1643189" y="470202"/>
                  <a:pt x="1506489" y="497542"/>
                </a:cubicBezTo>
                <a:cubicBezTo>
                  <a:pt x="1493042" y="506507"/>
                  <a:pt x="1480603" y="517208"/>
                  <a:pt x="1466148" y="524436"/>
                </a:cubicBezTo>
                <a:cubicBezTo>
                  <a:pt x="1446857" y="534082"/>
                  <a:pt x="1389253" y="547022"/>
                  <a:pt x="1372019" y="551330"/>
                </a:cubicBezTo>
                <a:cubicBezTo>
                  <a:pt x="1314231" y="609116"/>
                  <a:pt x="1384113" y="549181"/>
                  <a:pt x="1277889" y="591671"/>
                </a:cubicBezTo>
                <a:cubicBezTo>
                  <a:pt x="1253622" y="601378"/>
                  <a:pt x="1234031" y="620324"/>
                  <a:pt x="1210654" y="632012"/>
                </a:cubicBezTo>
                <a:cubicBezTo>
                  <a:pt x="1197976" y="638351"/>
                  <a:pt x="1183217" y="639594"/>
                  <a:pt x="1170313" y="645459"/>
                </a:cubicBezTo>
                <a:cubicBezTo>
                  <a:pt x="1103259" y="675938"/>
                  <a:pt x="1055456" y="701435"/>
                  <a:pt x="995501" y="739589"/>
                </a:cubicBezTo>
                <a:cubicBezTo>
                  <a:pt x="876511" y="815310"/>
                  <a:pt x="957143" y="772215"/>
                  <a:pt x="861030" y="820271"/>
                </a:cubicBezTo>
                <a:cubicBezTo>
                  <a:pt x="823947" y="857354"/>
                  <a:pt x="824031" y="862544"/>
                  <a:pt x="780348" y="887506"/>
                </a:cubicBezTo>
                <a:cubicBezTo>
                  <a:pt x="762944" y="897451"/>
                  <a:pt x="743559" y="903776"/>
                  <a:pt x="726560" y="914400"/>
                </a:cubicBezTo>
                <a:cubicBezTo>
                  <a:pt x="564857" y="1015466"/>
                  <a:pt x="793456" y="890684"/>
                  <a:pt x="605536" y="995083"/>
                </a:cubicBezTo>
                <a:cubicBezTo>
                  <a:pt x="588013" y="1004818"/>
                  <a:pt x="568060" y="1010326"/>
                  <a:pt x="551748" y="1021977"/>
                </a:cubicBezTo>
                <a:cubicBezTo>
                  <a:pt x="536273" y="1033030"/>
                  <a:pt x="526882" y="1051265"/>
                  <a:pt x="511407" y="1062318"/>
                </a:cubicBezTo>
                <a:cubicBezTo>
                  <a:pt x="495095" y="1073969"/>
                  <a:pt x="474298" y="1078093"/>
                  <a:pt x="457619" y="1089212"/>
                </a:cubicBezTo>
                <a:cubicBezTo>
                  <a:pt x="447070" y="1096245"/>
                  <a:pt x="441273" y="1109073"/>
                  <a:pt x="430724" y="1116106"/>
                </a:cubicBezTo>
                <a:cubicBezTo>
                  <a:pt x="414045" y="1127225"/>
                  <a:pt x="394865" y="1134035"/>
                  <a:pt x="376936" y="1143000"/>
                </a:cubicBezTo>
                <a:cubicBezTo>
                  <a:pt x="284444" y="1235495"/>
                  <a:pt x="402446" y="1125995"/>
                  <a:pt x="255913" y="1223683"/>
                </a:cubicBezTo>
                <a:cubicBezTo>
                  <a:pt x="58110" y="1355551"/>
                  <a:pt x="98325" y="1312775"/>
                  <a:pt x="13866" y="1425389"/>
                </a:cubicBezTo>
                <a:cubicBezTo>
                  <a:pt x="-2309" y="1506263"/>
                  <a:pt x="-21922" y="1494575"/>
                  <a:pt x="67654" y="1532965"/>
                </a:cubicBezTo>
                <a:cubicBezTo>
                  <a:pt x="106739" y="1549716"/>
                  <a:pt x="188677" y="1573306"/>
                  <a:pt x="188677" y="1573306"/>
                </a:cubicBezTo>
                <a:cubicBezTo>
                  <a:pt x="345559" y="1568824"/>
                  <a:pt x="502584" y="1567897"/>
                  <a:pt x="659324" y="1559859"/>
                </a:cubicBezTo>
                <a:cubicBezTo>
                  <a:pt x="677781" y="1558912"/>
                  <a:pt x="694846" y="1549222"/>
                  <a:pt x="713113" y="1546412"/>
                </a:cubicBezTo>
                <a:cubicBezTo>
                  <a:pt x="753230" y="1540240"/>
                  <a:pt x="793795" y="1537447"/>
                  <a:pt x="834136" y="1532965"/>
                </a:cubicBezTo>
                <a:cubicBezTo>
                  <a:pt x="847583" y="1528483"/>
                  <a:pt x="860726" y="1522956"/>
                  <a:pt x="874477" y="1519518"/>
                </a:cubicBezTo>
                <a:cubicBezTo>
                  <a:pt x="896650" y="1513975"/>
                  <a:pt x="920312" y="1514096"/>
                  <a:pt x="941713" y="1506071"/>
                </a:cubicBezTo>
                <a:cubicBezTo>
                  <a:pt x="956845" y="1500396"/>
                  <a:pt x="967599" y="1486405"/>
                  <a:pt x="982054" y="1479177"/>
                </a:cubicBezTo>
                <a:cubicBezTo>
                  <a:pt x="1042701" y="1448854"/>
                  <a:pt x="1004930" y="1487008"/>
                  <a:pt x="1062736" y="1438836"/>
                </a:cubicBezTo>
                <a:cubicBezTo>
                  <a:pt x="1077345" y="1426662"/>
                  <a:pt x="1086453" y="1407730"/>
                  <a:pt x="1103077" y="1398495"/>
                </a:cubicBezTo>
                <a:cubicBezTo>
                  <a:pt x="1127859" y="1384727"/>
                  <a:pt x="1157854" y="1383114"/>
                  <a:pt x="1183760" y="1371600"/>
                </a:cubicBezTo>
                <a:cubicBezTo>
                  <a:pt x="1198528" y="1365036"/>
                  <a:pt x="1209646" y="1351934"/>
                  <a:pt x="1224101" y="1344706"/>
                </a:cubicBezTo>
                <a:cubicBezTo>
                  <a:pt x="1245691" y="1333911"/>
                  <a:pt x="1269361" y="1327800"/>
                  <a:pt x="1291336" y="1317812"/>
                </a:cubicBezTo>
                <a:cubicBezTo>
                  <a:pt x="1526765" y="1210799"/>
                  <a:pt x="1232047" y="1340734"/>
                  <a:pt x="1439254" y="1237130"/>
                </a:cubicBezTo>
                <a:cubicBezTo>
                  <a:pt x="1489891" y="1211812"/>
                  <a:pt x="1508918" y="1209629"/>
                  <a:pt x="1560277" y="1196789"/>
                </a:cubicBezTo>
                <a:cubicBezTo>
                  <a:pt x="1596136" y="1169895"/>
                  <a:pt x="1624369" y="1126977"/>
                  <a:pt x="1667854" y="1116106"/>
                </a:cubicBezTo>
                <a:cubicBezTo>
                  <a:pt x="1685088" y="1111798"/>
                  <a:pt x="1742692" y="1098858"/>
                  <a:pt x="1761983" y="1089212"/>
                </a:cubicBezTo>
                <a:cubicBezTo>
                  <a:pt x="1825363" y="1057522"/>
                  <a:pt x="1786538" y="1064658"/>
                  <a:pt x="1842666" y="1008530"/>
                </a:cubicBezTo>
                <a:cubicBezTo>
                  <a:pt x="1874969" y="976227"/>
                  <a:pt x="1885069" y="984594"/>
                  <a:pt x="1923348" y="968189"/>
                </a:cubicBezTo>
                <a:cubicBezTo>
                  <a:pt x="1941773" y="960293"/>
                  <a:pt x="1959207" y="950260"/>
                  <a:pt x="1977136" y="941295"/>
                </a:cubicBezTo>
                <a:cubicBezTo>
                  <a:pt x="1990583" y="927848"/>
                  <a:pt x="2002466" y="912628"/>
                  <a:pt x="2017477" y="900953"/>
                </a:cubicBezTo>
                <a:cubicBezTo>
                  <a:pt x="2042991" y="881109"/>
                  <a:pt x="2075304" y="870021"/>
                  <a:pt x="2098160" y="847165"/>
                </a:cubicBezTo>
                <a:cubicBezTo>
                  <a:pt x="2131245" y="814080"/>
                  <a:pt x="2151330" y="786962"/>
                  <a:pt x="2192289" y="766483"/>
                </a:cubicBezTo>
                <a:cubicBezTo>
                  <a:pt x="2204967" y="760144"/>
                  <a:pt x="2219183" y="757518"/>
                  <a:pt x="2232630" y="753036"/>
                </a:cubicBezTo>
                <a:cubicBezTo>
                  <a:pt x="2246077" y="739589"/>
                  <a:pt x="2257497" y="723749"/>
                  <a:pt x="2272972" y="712695"/>
                </a:cubicBezTo>
                <a:cubicBezTo>
                  <a:pt x="2289284" y="701044"/>
                  <a:pt x="2309237" y="695535"/>
                  <a:pt x="2326760" y="685800"/>
                </a:cubicBezTo>
                <a:cubicBezTo>
                  <a:pt x="2349607" y="673107"/>
                  <a:pt x="2370983" y="657850"/>
                  <a:pt x="2393995" y="645459"/>
                </a:cubicBezTo>
                <a:cubicBezTo>
                  <a:pt x="2429294" y="626452"/>
                  <a:pt x="2466942" y="611872"/>
                  <a:pt x="2501572" y="591671"/>
                </a:cubicBezTo>
                <a:cubicBezTo>
                  <a:pt x="2604432" y="531669"/>
                  <a:pt x="2505343" y="563834"/>
                  <a:pt x="2609148" y="537883"/>
                </a:cubicBezTo>
                <a:cubicBezTo>
                  <a:pt x="2631560" y="524436"/>
                  <a:pt x="2654220" y="511394"/>
                  <a:pt x="2676383" y="497542"/>
                </a:cubicBezTo>
                <a:cubicBezTo>
                  <a:pt x="2690088" y="488976"/>
                  <a:pt x="2701869" y="477013"/>
                  <a:pt x="2716724" y="470647"/>
                </a:cubicBezTo>
                <a:cubicBezTo>
                  <a:pt x="2733711" y="463367"/>
                  <a:pt x="2752583" y="461682"/>
                  <a:pt x="2770513" y="457200"/>
                </a:cubicBezTo>
                <a:cubicBezTo>
                  <a:pt x="2788442" y="448235"/>
                  <a:pt x="2805876" y="438202"/>
                  <a:pt x="2824301" y="430306"/>
                </a:cubicBezTo>
                <a:cubicBezTo>
                  <a:pt x="2837329" y="424722"/>
                  <a:pt x="2851689" y="422616"/>
                  <a:pt x="2864642" y="416859"/>
                </a:cubicBezTo>
                <a:cubicBezTo>
                  <a:pt x="2892119" y="404647"/>
                  <a:pt x="2918430" y="389965"/>
                  <a:pt x="2945324" y="376518"/>
                </a:cubicBezTo>
                <a:cubicBezTo>
                  <a:pt x="2958771" y="354106"/>
                  <a:pt x="2973977" y="332660"/>
                  <a:pt x="2985666" y="309283"/>
                </a:cubicBezTo>
                <a:cubicBezTo>
                  <a:pt x="2992005" y="296605"/>
                  <a:pt x="2993529" y="281970"/>
                  <a:pt x="2999113" y="268942"/>
                </a:cubicBezTo>
                <a:cubicBezTo>
                  <a:pt x="3007009" y="250517"/>
                  <a:pt x="3017042" y="233083"/>
                  <a:pt x="3026007" y="215153"/>
                </a:cubicBezTo>
                <a:cubicBezTo>
                  <a:pt x="3021525" y="174812"/>
                  <a:pt x="3035075" y="127902"/>
                  <a:pt x="3012560" y="94130"/>
                </a:cubicBezTo>
                <a:cubicBezTo>
                  <a:pt x="2993624" y="65727"/>
                  <a:pt x="2950578" y="65270"/>
                  <a:pt x="2918430" y="53789"/>
                </a:cubicBezTo>
                <a:cubicBezTo>
                  <a:pt x="2887699" y="42814"/>
                  <a:pt x="2856299" y="33295"/>
                  <a:pt x="2824301" y="26895"/>
                </a:cubicBezTo>
                <a:cubicBezTo>
                  <a:pt x="2509508" y="-36065"/>
                  <a:pt x="2848376" y="46360"/>
                  <a:pt x="2662936" y="0"/>
                </a:cubicBezTo>
                <a:lnTo>
                  <a:pt x="2259524" y="13447"/>
                </a:lnTo>
                <a:cubicBezTo>
                  <a:pt x="2148548" y="19288"/>
                  <a:pt x="2172118" y="42583"/>
                  <a:pt x="2138501" y="6723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od Fusion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378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9685"/>
              </p:ext>
            </p:extLst>
          </p:nvPr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25727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367906"/>
              </p:ext>
            </p:extLst>
          </p:nvPr>
        </p:nvGraphicFramePr>
        <p:xfrm>
          <a:off x="7631878" y="2440543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0866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3">
            <a:extLst>
              <a:ext uri="{FF2B5EF4-FFF2-40B4-BE49-F238E27FC236}">
                <a16:creationId xmlns:a16="http://schemas.microsoft.com/office/drawing/2014/main" id="{69F440A1-6F68-4CF5-BA61-099DA27E0C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133600"/>
            <a:ext cx="10429239" cy="4464050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</a:t>
            </a:r>
          </a:p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  <a:p>
            <a:pPr eaLnBrk="1" hangingPunct="1"/>
            <a:endParaRPr lang="en-US" altLang="zh-TW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Linear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means :</a:t>
            </a:r>
            <a:b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replace every pixel with a linear combination of its neighbors.</a:t>
            </a:r>
          </a:p>
          <a:p>
            <a:pPr eaLnBrk="1" hangingPunct="1"/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Shift-invariant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means:</a:t>
            </a:r>
            <a:b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perform the same operation at every point in the image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5BBB8C29-6039-4810-8774-C5EE28F1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6.4.0 Linear Shift-Invariant Neighborhood Operators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>
            <a:extLst>
              <a:ext uri="{FF2B5EF4-FFF2-40B4-BE49-F238E27FC236}">
                <a16:creationId xmlns:a16="http://schemas.microsoft.com/office/drawing/2014/main" id="{063D0F4F-D0BD-4248-9592-799CC0D7E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  <a:endParaRPr lang="en-US" alt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9555" name="Content Placeholder 2">
            <a:extLst>
              <a:ext uri="{FF2B5EF4-FFF2-40B4-BE49-F238E27FC236}">
                <a16:creationId xmlns:a16="http://schemas.microsoft.com/office/drawing/2014/main" id="{C9A2FB4C-99F0-4B3A-A6CA-631B3A90F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20" y="1869281"/>
            <a:ext cx="10515600" cy="4411663"/>
          </a:xfrm>
        </p:spPr>
        <p:txBody>
          <a:bodyPr/>
          <a:lstStyle/>
          <a:p>
            <a:r>
              <a:rPr lang="en-US" altLang="zh-TW" b="1" dirty="0"/>
              <a:t>Kernel</a:t>
            </a:r>
            <a:r>
              <a:rPr lang="en-US" altLang="zh-TW" dirty="0"/>
              <a:t>: </a:t>
            </a:r>
            <a:r>
              <a:rPr lang="en-US" altLang="zh-TW" dirty="0" err="1"/>
              <a:t>a.k.a</a:t>
            </a:r>
            <a:r>
              <a:rPr lang="en-US" altLang="zh-TW" dirty="0"/>
              <a:t> </a:t>
            </a:r>
            <a:r>
              <a:rPr lang="en-US" altLang="zh-TW" b="1" i="1" dirty="0"/>
              <a:t>mask</a:t>
            </a:r>
            <a:r>
              <a:rPr lang="en-US" altLang="zh-TW" dirty="0"/>
              <a:t>, </a:t>
            </a:r>
            <a:r>
              <a:rPr lang="en-US" altLang="zh-TW" b="1" i="1" dirty="0"/>
              <a:t>filter</a:t>
            </a:r>
            <a:r>
              <a:rPr lang="en-US" altLang="zh-TW" dirty="0"/>
              <a:t>, </a:t>
            </a:r>
            <a:r>
              <a:rPr lang="en-US" altLang="zh-TW" b="1" i="1" dirty="0"/>
              <a:t>convolution matrix</a:t>
            </a:r>
          </a:p>
          <a:p>
            <a:r>
              <a:rPr lang="en-US" altLang="en-US" dirty="0"/>
              <a:t>Use: blurring, sharpening, embossing, etc.</a:t>
            </a:r>
          </a:p>
        </p:txBody>
      </p:sp>
      <p:pic>
        <p:nvPicPr>
          <p:cNvPr id="279556" name="Picture 4">
            <a:extLst>
              <a:ext uri="{FF2B5EF4-FFF2-40B4-BE49-F238E27FC236}">
                <a16:creationId xmlns:a16="http://schemas.microsoft.com/office/drawing/2014/main" id="{D431BC2A-4121-4670-BA17-41B95D025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2958307"/>
            <a:ext cx="56610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557" name="Picture 5">
            <a:extLst>
              <a:ext uri="{FF2B5EF4-FFF2-40B4-BE49-F238E27FC236}">
                <a16:creationId xmlns:a16="http://schemas.microsoft.com/office/drawing/2014/main" id="{5EC80E53-0F0B-469D-BA77-D159998F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834732"/>
            <a:ext cx="5664200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9" name="Rectangle 2">
            <a:extLst>
              <a:ext uri="{FF2B5EF4-FFF2-40B4-BE49-F238E27FC236}">
                <a16:creationId xmlns:a16="http://schemas.microsoft.com/office/drawing/2014/main" id="{0625CB9E-9B6B-4E26-95AD-D4DE9AD6E9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0580" name="Content Placeholder 3">
            <a:extLst>
              <a:ext uri="{FF2B5EF4-FFF2-40B4-BE49-F238E27FC236}">
                <a16:creationId xmlns:a16="http://schemas.microsoft.com/office/drawing/2014/main" id="{6F7C168C-82F4-4B2D-AE70-EEEE93EF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Origin: The origin is the position of the kernel which is above (conceptually) the current output pixel. </a:t>
            </a:r>
            <a:endParaRPr lang="en-US" altLang="en-US" sz="2000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Sign: 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0581" name="Picture 5">
            <a:extLst>
              <a:ext uri="{FF2B5EF4-FFF2-40B4-BE49-F238E27FC236}">
                <a16:creationId xmlns:a16="http://schemas.microsoft.com/office/drawing/2014/main" id="{81EBC7D3-4B62-4006-BCFF-857D910F6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4554538"/>
            <a:ext cx="24955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2" name="Picture 6">
            <a:extLst>
              <a:ext uri="{FF2B5EF4-FFF2-40B4-BE49-F238E27FC236}">
                <a16:creationId xmlns:a16="http://schemas.microsoft.com/office/drawing/2014/main" id="{9A91FA2A-EEA3-4F4D-BD15-F08101DF3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6" y="4554538"/>
            <a:ext cx="23145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3" name="Picture 7">
            <a:extLst>
              <a:ext uri="{FF2B5EF4-FFF2-40B4-BE49-F238E27FC236}">
                <a16:creationId xmlns:a16="http://schemas.microsoft.com/office/drawing/2014/main" id="{5AD44358-DFE8-4F5A-B6D1-8068FC79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4" y="4546601"/>
            <a:ext cx="19716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0584" name="Oval 8">
            <a:extLst>
              <a:ext uri="{FF2B5EF4-FFF2-40B4-BE49-F238E27FC236}">
                <a16:creationId xmlns:a16="http://schemas.microsoft.com/office/drawing/2014/main" id="{941FC333-813B-473A-A0ED-F374A7458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5040314"/>
            <a:ext cx="431800" cy="43338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0585" name="Oval 12">
            <a:extLst>
              <a:ext uri="{FF2B5EF4-FFF2-40B4-BE49-F238E27FC236}">
                <a16:creationId xmlns:a16="http://schemas.microsoft.com/office/drawing/2014/main" id="{7D4633ED-7161-488C-9EEB-C3DC9CCFD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900" y="4995863"/>
            <a:ext cx="433388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0586" name="Oval 13">
            <a:extLst>
              <a:ext uri="{FF2B5EF4-FFF2-40B4-BE49-F238E27FC236}">
                <a16:creationId xmlns:a16="http://schemas.microsoft.com/office/drawing/2014/main" id="{CB98DD6F-772C-4C91-95B4-C13B8BD60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550" y="5002214"/>
            <a:ext cx="419100" cy="43338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>
            <a:extLst>
              <a:ext uri="{FF2B5EF4-FFF2-40B4-BE49-F238E27FC236}">
                <a16:creationId xmlns:a16="http://schemas.microsoft.com/office/drawing/2014/main" id="{A1EEA638-7751-46E3-B7D8-8F1B7CB3B0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CB72966F-08C2-442D-965A-2B48D75E5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4880" y="1615440"/>
            <a:ext cx="9804399" cy="5242560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of an image </a:t>
            </a: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zh-TW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with kernel filter </a:t>
            </a: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By definition, the 3x3 kernel on image pixel [5, 5] can be written as follows:</a:t>
            </a:r>
          </a:p>
          <a:p>
            <a:pPr eaLnBrk="1" hangingPunct="1"/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2628" name="Picture 1">
            <a:extLst>
              <a:ext uri="{FF2B5EF4-FFF2-40B4-BE49-F238E27FC236}">
                <a16:creationId xmlns:a16="http://schemas.microsoft.com/office/drawing/2014/main" id="{6ED039D8-C241-4592-9263-9EE6367E5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95" y="4423569"/>
            <a:ext cx="2286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629" name="Picture 2">
            <a:extLst>
              <a:ext uri="{FF2B5EF4-FFF2-40B4-BE49-F238E27FC236}">
                <a16:creationId xmlns:a16="http://schemas.microsoft.com/office/drawing/2014/main" id="{84947007-E223-41EA-93B8-36A277129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81" y="4028190"/>
            <a:ext cx="3171506" cy="267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2630" name="TextBox 5">
            <a:extLst>
              <a:ext uri="{FF2B5EF4-FFF2-40B4-BE49-F238E27FC236}">
                <a16:creationId xmlns:a16="http://schemas.microsoft.com/office/drawing/2014/main" id="{93E70F9B-7C68-4D39-87F1-5586072C8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718" y="5100638"/>
            <a:ext cx="12239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Image</a:t>
            </a:r>
            <a:r>
              <a:rPr lang="en-US" altLang="en-US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 :</a:t>
            </a:r>
          </a:p>
        </p:txBody>
      </p:sp>
      <p:sp>
        <p:nvSpPr>
          <p:cNvPr id="282631" name="Rectangle 7">
            <a:extLst>
              <a:ext uri="{FF2B5EF4-FFF2-40B4-BE49-F238E27FC236}">
                <a16:creationId xmlns:a16="http://schemas.microsoft.com/office/drawing/2014/main" id="{DA5D20EE-B8F9-4794-9A41-2CDE5F532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899" y="5100639"/>
            <a:ext cx="10969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Filter</a:t>
            </a:r>
            <a:r>
              <a:rPr lang="en-US" altLang="en-US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 :</a:t>
            </a:r>
          </a:p>
        </p:txBody>
      </p:sp>
      <p:pic>
        <p:nvPicPr>
          <p:cNvPr id="282632" name="Picture 8">
            <a:extLst>
              <a:ext uri="{FF2B5EF4-FFF2-40B4-BE49-F238E27FC236}">
                <a16:creationId xmlns:a16="http://schemas.microsoft.com/office/drawing/2014/main" id="{0815DC4E-DBF3-4315-9766-242F23757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92" y="2152043"/>
            <a:ext cx="5594350" cy="93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07E63D3-B42E-49D3-BCA8-2ECDEBA5C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620" y="2258695"/>
            <a:ext cx="1728788" cy="6492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>
            <a:extLst>
              <a:ext uri="{FF2B5EF4-FFF2-40B4-BE49-F238E27FC236}">
                <a16:creationId xmlns:a16="http://schemas.microsoft.com/office/drawing/2014/main" id="{ECF6F6D2-6D85-45B7-826D-2B8A4806B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6723" name="Content Placeholder 3">
            <a:extLst>
              <a:ext uri="{FF2B5EF4-FFF2-40B4-BE49-F238E27FC236}">
                <a16:creationId xmlns:a16="http://schemas.microsoft.com/office/drawing/2014/main" id="{F31CC4DC-9FC4-48D2-BB0E-50FEDB83B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114"/>
            <a:ext cx="10515600" cy="4537075"/>
          </a:xfrm>
        </p:spPr>
        <p:txBody>
          <a:bodyPr/>
          <a:lstStyle/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2D Convolution on pixel [1, 1] by definition:</a:t>
            </a:r>
          </a:p>
        </p:txBody>
      </p:sp>
      <p:pic>
        <p:nvPicPr>
          <p:cNvPr id="286724" name="Picture 1">
            <a:extLst>
              <a:ext uri="{FF2B5EF4-FFF2-40B4-BE49-F238E27FC236}">
                <a16:creationId xmlns:a16="http://schemas.microsoft.com/office/drawing/2014/main" id="{E82C2C20-9933-4F47-B7D1-F8395F5DF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2517776"/>
            <a:ext cx="4824413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5" name="Picture 11">
            <a:extLst>
              <a:ext uri="{FF2B5EF4-FFF2-40B4-BE49-F238E27FC236}">
                <a16:creationId xmlns:a16="http://schemas.microsoft.com/office/drawing/2014/main" id="{3ABE39BD-A1BA-4728-BAA8-CC372AE4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05" y="3649346"/>
            <a:ext cx="2286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26" name="TextBox 2">
            <a:extLst>
              <a:ext uri="{FF2B5EF4-FFF2-40B4-BE49-F238E27FC236}">
                <a16:creationId xmlns:a16="http://schemas.microsoft.com/office/drawing/2014/main" id="{735B63F9-3DED-4669-9D3F-BAFFA4070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2" y="3054033"/>
            <a:ext cx="3527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Kernel (same as previous one)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0EAFB6ED-5B0D-7B27-E210-10E378FE15BC}"/>
              </a:ext>
            </a:extLst>
          </p:cNvPr>
          <p:cNvCxnSpPr/>
          <p:nvPr/>
        </p:nvCxnSpPr>
        <p:spPr>
          <a:xfrm flipH="1">
            <a:off x="8133397" y="2133600"/>
            <a:ext cx="721043" cy="472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9B17D9-8B55-39B0-FAD5-9615DB5A3D7F}"/>
              </a:ext>
            </a:extLst>
          </p:cNvPr>
          <p:cNvSpPr txBox="1"/>
          <p:nvPr/>
        </p:nvSpPr>
        <p:spPr>
          <a:xfrm>
            <a:off x="7973583" y="1743156"/>
            <a:ext cx="3898377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zh-TW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網路上看到的都是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flip</a:t>
            </a:r>
            <a:r>
              <a:rPr lang="zh-TW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過的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sym typeface="Wingdings" panose="05000000000000000000" pitchFamily="2" charset="2"/>
              </a:rPr>
              <a:t>!!!</a:t>
            </a:r>
            <a:endParaRPr lang="zh-TW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id="{24EC7797-91CD-4A90-8C45-D94F3FDD4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DB2833A1-56D9-4C2E-97D0-95E75D06E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36320" y="2060576"/>
            <a:ext cx="10129519" cy="4621213"/>
          </a:xfrm>
        </p:spPr>
        <p:txBody>
          <a:bodyPr>
            <a:normAutofit lnSpcReduction="10000"/>
          </a:bodyPr>
          <a:lstStyle/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r>
              <a:rPr lang="en-US" altLang="zh-TW" sz="2500" dirty="0">
                <a:latin typeface="Cambria Math" panose="02040503050406030204" pitchFamily="18" charset="0"/>
              </a:rPr>
              <a:t>Output[5, 5] =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=</a:t>
            </a:r>
            <a:r>
              <a:rPr lang="zh-TW" altLang="en-US" sz="2500" dirty="0">
                <a:latin typeface="Cambria Math" panose="02040503050406030204" pitchFamily="18" charset="0"/>
              </a:rPr>
              <a:t>  </a:t>
            </a:r>
            <a:r>
              <a:rPr lang="en-US" altLang="zh-TW" sz="2500" b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i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h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g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f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e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d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c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b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a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BD376-A332-4A82-A8CC-F51AEC70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993" y="4587082"/>
            <a:ext cx="1944687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7" name="Picture 7">
            <a:extLst>
              <a:ext uri="{FF2B5EF4-FFF2-40B4-BE49-F238E27FC236}">
                <a16:creationId xmlns:a16="http://schemas.microsoft.com/office/drawing/2014/main" id="{8B72BB2D-F745-47FE-A940-6A32665EB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23" y="1673226"/>
            <a:ext cx="63373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8" name="Picture 1">
            <a:extLst>
              <a:ext uri="{FF2B5EF4-FFF2-40B4-BE49-F238E27FC236}">
                <a16:creationId xmlns:a16="http://schemas.microsoft.com/office/drawing/2014/main" id="{8CD094DB-8039-4710-882E-E98A01EE3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496" y="2931319"/>
            <a:ext cx="13906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3391EA-5C11-16EA-A741-3F523B9B2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4" y="770319"/>
            <a:ext cx="1898006" cy="160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2094B7-76FA-4771-FD82-5CA994CB004C}"/>
              </a:ext>
            </a:extLst>
          </p:cNvPr>
          <p:cNvSpPr/>
          <p:nvPr/>
        </p:nvSpPr>
        <p:spPr>
          <a:xfrm>
            <a:off x="9852026" y="1250552"/>
            <a:ext cx="863600" cy="796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D6C7363-00E6-87B0-085C-508927BCC1F5}"/>
              </a:ext>
            </a:extLst>
          </p:cNvPr>
          <p:cNvCxnSpPr>
            <a:stCxn id="3" idx="2"/>
          </p:cNvCxnSpPr>
          <p:nvPr/>
        </p:nvCxnSpPr>
        <p:spPr>
          <a:xfrm>
            <a:off x="10283826" y="2047479"/>
            <a:ext cx="0" cy="7691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id="{24EC7797-91CD-4A90-8C45-D94F3FDD4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DB2833A1-56D9-4C2E-97D0-95E75D06E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36320" y="2060576"/>
            <a:ext cx="10129519" cy="4621213"/>
          </a:xfrm>
        </p:spPr>
        <p:txBody>
          <a:bodyPr>
            <a:normAutofit/>
          </a:bodyPr>
          <a:lstStyle/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=</a:t>
            </a:r>
            <a:r>
              <a:rPr lang="zh-TW" altLang="en-US" sz="2500" dirty="0">
                <a:latin typeface="Cambria Math" panose="02040503050406030204" pitchFamily="18" charset="0"/>
              </a:rPr>
              <a:t>  </a:t>
            </a:r>
            <a:r>
              <a:rPr lang="en-US" altLang="zh-TW" sz="2500" b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i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h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g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f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e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d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c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b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a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BD376-A332-4A82-A8CC-F51AEC70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20" y="4676617"/>
            <a:ext cx="1944687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7" name="Picture 7">
            <a:extLst>
              <a:ext uri="{FF2B5EF4-FFF2-40B4-BE49-F238E27FC236}">
                <a16:creationId xmlns:a16="http://schemas.microsoft.com/office/drawing/2014/main" id="{8B72BB2D-F745-47FE-A940-6A32665EB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23" y="1673226"/>
            <a:ext cx="63373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8" name="Picture 1">
            <a:extLst>
              <a:ext uri="{FF2B5EF4-FFF2-40B4-BE49-F238E27FC236}">
                <a16:creationId xmlns:a16="http://schemas.microsoft.com/office/drawing/2014/main" id="{8CD094DB-8039-4710-882E-E98A01EE3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496" y="2931319"/>
            <a:ext cx="13906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3391EA-5C11-16EA-A741-3F523B9B2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4" y="770319"/>
            <a:ext cx="1898006" cy="160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2094B7-76FA-4771-FD82-5CA994CB004C}"/>
              </a:ext>
            </a:extLst>
          </p:cNvPr>
          <p:cNvSpPr/>
          <p:nvPr/>
        </p:nvSpPr>
        <p:spPr>
          <a:xfrm>
            <a:off x="9852026" y="1250552"/>
            <a:ext cx="863600" cy="796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D6C7363-00E6-87B0-085C-508927BCC1F5}"/>
              </a:ext>
            </a:extLst>
          </p:cNvPr>
          <p:cNvCxnSpPr>
            <a:stCxn id="3" idx="2"/>
          </p:cNvCxnSpPr>
          <p:nvPr/>
        </p:nvCxnSpPr>
        <p:spPr>
          <a:xfrm>
            <a:off x="10283826" y="2047479"/>
            <a:ext cx="0" cy="7691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4AF8D8B6-B388-B754-9938-4A49B08DEEE1}"/>
              </a:ext>
            </a:extLst>
          </p:cNvPr>
          <p:cNvCxnSpPr>
            <a:cxnSpLocks/>
          </p:cNvCxnSpPr>
          <p:nvPr/>
        </p:nvCxnSpPr>
        <p:spPr>
          <a:xfrm>
            <a:off x="3570127" y="5711349"/>
            <a:ext cx="16062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D44E0AF-E951-1B78-A240-C80D712B6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75864"/>
              </p:ext>
            </p:extLst>
          </p:nvPr>
        </p:nvGraphicFramePr>
        <p:xfrm>
          <a:off x="5482421" y="4991498"/>
          <a:ext cx="1606233" cy="14397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5411">
                  <a:extLst>
                    <a:ext uri="{9D8B030D-6E8A-4147-A177-3AD203B41FA5}">
                      <a16:colId xmlns:a16="http://schemas.microsoft.com/office/drawing/2014/main" val="721453915"/>
                    </a:ext>
                  </a:extLst>
                </a:gridCol>
                <a:gridCol w="535411">
                  <a:extLst>
                    <a:ext uri="{9D8B030D-6E8A-4147-A177-3AD203B41FA5}">
                      <a16:colId xmlns:a16="http://schemas.microsoft.com/office/drawing/2014/main" val="2611122354"/>
                    </a:ext>
                  </a:extLst>
                </a:gridCol>
                <a:gridCol w="535411">
                  <a:extLst>
                    <a:ext uri="{9D8B030D-6E8A-4147-A177-3AD203B41FA5}">
                      <a16:colId xmlns:a16="http://schemas.microsoft.com/office/drawing/2014/main" val="219518467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61992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20315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i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h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723905"/>
                  </a:ext>
                </a:extLst>
              </a:tr>
            </a:tbl>
          </a:graphicData>
        </a:graphic>
      </p:graphicFrame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3F4A996-9EC0-53F1-DB55-56CADFAFAB4C}"/>
              </a:ext>
            </a:extLst>
          </p:cNvPr>
          <p:cNvCxnSpPr>
            <a:cxnSpLocks/>
          </p:cNvCxnSpPr>
          <p:nvPr/>
        </p:nvCxnSpPr>
        <p:spPr>
          <a:xfrm>
            <a:off x="7430619" y="5723653"/>
            <a:ext cx="16062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49CE9B7-B705-5E5C-D967-3395771CE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13837"/>
              </p:ext>
            </p:extLst>
          </p:nvPr>
        </p:nvGraphicFramePr>
        <p:xfrm>
          <a:off x="9342913" y="5003802"/>
          <a:ext cx="1606233" cy="14397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5411">
                  <a:extLst>
                    <a:ext uri="{9D8B030D-6E8A-4147-A177-3AD203B41FA5}">
                      <a16:colId xmlns:a16="http://schemas.microsoft.com/office/drawing/2014/main" val="721453915"/>
                    </a:ext>
                  </a:extLst>
                </a:gridCol>
                <a:gridCol w="535411">
                  <a:extLst>
                    <a:ext uri="{9D8B030D-6E8A-4147-A177-3AD203B41FA5}">
                      <a16:colId xmlns:a16="http://schemas.microsoft.com/office/drawing/2014/main" val="2611122354"/>
                    </a:ext>
                  </a:extLst>
                </a:gridCol>
                <a:gridCol w="535411">
                  <a:extLst>
                    <a:ext uri="{9D8B030D-6E8A-4147-A177-3AD203B41FA5}">
                      <a16:colId xmlns:a16="http://schemas.microsoft.com/office/drawing/2014/main" val="219518467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i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h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61992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20315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723905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E09FA1-BEE7-86BB-6AE0-FA02178A6980}"/>
              </a:ext>
            </a:extLst>
          </p:cNvPr>
          <p:cNvSpPr txBox="1"/>
          <p:nvPr/>
        </p:nvSpPr>
        <p:spPr>
          <a:xfrm>
            <a:off x="3610612" y="4991498"/>
            <a:ext cx="152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Horizontally flipped 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5DEB77-FE9B-515D-BD4D-11B147AA3035}"/>
              </a:ext>
            </a:extLst>
          </p:cNvPr>
          <p:cNvSpPr txBox="1"/>
          <p:nvPr/>
        </p:nvSpPr>
        <p:spPr>
          <a:xfrm>
            <a:off x="7471104" y="4991498"/>
            <a:ext cx="152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Vertically flipped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76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1" name="Rectangle 2">
            <a:extLst>
              <a:ext uri="{FF2B5EF4-FFF2-40B4-BE49-F238E27FC236}">
                <a16:creationId xmlns:a16="http://schemas.microsoft.com/office/drawing/2014/main" id="{94D8965A-F20E-439B-8A6C-A985A60E7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6.4.1.2 Correlation</a:t>
            </a:r>
          </a:p>
        </p:txBody>
      </p:sp>
      <p:sp>
        <p:nvSpPr>
          <p:cNvPr id="277508" name="Content Placeholder 3">
            <a:extLst>
              <a:ext uri="{FF2B5EF4-FFF2-40B4-BE49-F238E27FC236}">
                <a16:creationId xmlns:a16="http://schemas.microsoft.com/office/drawing/2014/main" id="{24CE903F-520A-44D5-93D2-AA3D9637C6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3"/>
            <a:stretch>
              <a:fillRect l="-741"/>
            </a:stretch>
          </a:blip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  <p:pic>
        <p:nvPicPr>
          <p:cNvPr id="288773" name="Picture 1">
            <a:extLst>
              <a:ext uri="{FF2B5EF4-FFF2-40B4-BE49-F238E27FC236}">
                <a16:creationId xmlns:a16="http://schemas.microsoft.com/office/drawing/2014/main" id="{23004F76-D223-4B65-9DAA-C5971F64F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5" y="2548256"/>
            <a:ext cx="663575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3A5CBEA-BA97-4B6A-B378-9E66AC44826B}"/>
              </a:ext>
            </a:extLst>
          </p:cNvPr>
          <p:cNvSpPr txBox="1"/>
          <p:nvPr/>
        </p:nvSpPr>
        <p:spPr>
          <a:xfrm>
            <a:off x="487680" y="4246880"/>
            <a:ext cx="10759440" cy="14427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508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>
            <a:extLst>
              <a:ext uri="{FF2B5EF4-FFF2-40B4-BE49-F238E27FC236}">
                <a16:creationId xmlns:a16="http://schemas.microsoft.com/office/drawing/2014/main" id="{0DE87CC1-4DFF-49AF-A914-3E0C71FA3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6.4.1.2 Correlation</a:t>
            </a:r>
          </a:p>
        </p:txBody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B8522DC6-D6D7-4586-A498-896FB5FE32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1" y="2060576"/>
            <a:ext cx="9625014" cy="4621213"/>
          </a:xfrm>
        </p:spPr>
        <p:txBody>
          <a:bodyPr>
            <a:normAutofit lnSpcReduction="10000"/>
          </a:bodyPr>
          <a:lstStyle/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r>
              <a:rPr lang="en-US" altLang="zh-TW" sz="2500" dirty="0">
                <a:latin typeface="Cambria Math" panose="02040503050406030204" pitchFamily="18" charset="0"/>
              </a:rPr>
              <a:t>Output[5, 5] =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=</a:t>
            </a:r>
            <a:r>
              <a:rPr lang="zh-TW" altLang="en-US" sz="2500" dirty="0">
                <a:latin typeface="Cambria Math" panose="02040503050406030204" pitchFamily="18" charset="0"/>
              </a:rPr>
              <a:t>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a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b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c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d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e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f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g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h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 + </a:t>
            </a:r>
            <a:r>
              <a:rPr lang="en-US" altLang="zh-TW" sz="2500" b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i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823C4-81E2-4961-AD3A-A96C7A9B6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13" y="4538980"/>
            <a:ext cx="1944687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1" name="Picture 5">
            <a:extLst>
              <a:ext uri="{FF2B5EF4-FFF2-40B4-BE49-F238E27FC236}">
                <a16:creationId xmlns:a16="http://schemas.microsoft.com/office/drawing/2014/main" id="{A05D92F6-6DE9-44DB-8C64-41E96E49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9" y="1659099"/>
            <a:ext cx="6107113" cy="105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2" name="Picture 1">
            <a:extLst>
              <a:ext uri="{FF2B5EF4-FFF2-40B4-BE49-F238E27FC236}">
                <a16:creationId xmlns:a16="http://schemas.microsoft.com/office/drawing/2014/main" id="{E0F9C73F-1487-486E-869E-AA680A92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9" y="1543190"/>
            <a:ext cx="13906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Shift-Invariant Operator</a:t>
                </a:r>
              </a:p>
              <a:p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weight function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called the </a:t>
                </a:r>
                <a:r>
                  <a:rPr lang="en-US" altLang="zh-TW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kernel </a:t>
                </a:r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 the </a:t>
                </a:r>
                <a:r>
                  <a:rPr lang="en-US" altLang="zh-TW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weights ,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𝑑𝑜𝑚𝑎𝑖𝑛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nary>
                      <m:naryPr>
                        <m:chr m:val="⨂"/>
                        <m:subHide m:val="on"/>
                        <m:supHide m:val="on"/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733278" y="3719606"/>
            <a:ext cx="6159667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Q&amp;A</a:t>
            </a:r>
          </a:p>
          <a:p>
            <a:pPr marL="342900" indent="-342900">
              <a:buAutoNum type="alphaUcParenBoth"/>
            </a:pPr>
            <a:r>
              <a:rPr lang="en-US" altLang="zh-TW" sz="3600" dirty="0">
                <a:solidFill>
                  <a:schemeClr val="bg1"/>
                </a:solidFill>
              </a:rPr>
              <a:t>6.44        (B) 7.44        (C) 8.44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Cross-correlation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91408" y="4168260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77345" y="3793497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45" y="3793497"/>
                <a:ext cx="940526" cy="374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38200" y="4407125"/>
                <a:ext cx="32657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7125"/>
                <a:ext cx="326571" cy="634789"/>
              </a:xfrm>
              <a:prstGeom prst="rect">
                <a:avLst/>
              </a:prstGeom>
              <a:blipFill>
                <a:blip r:embed="rId5"/>
                <a:stretch>
                  <a:fillRect r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987012" y="4168260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681269" y="5339320"/>
                <a:ext cx="5384437" cy="82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8+2⋅8+3⋅7+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=7.44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69" y="5339320"/>
                <a:ext cx="5384437" cy="829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629149" y="3813912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49" y="3813912"/>
                <a:ext cx="940526" cy="374763"/>
              </a:xfrm>
              <a:prstGeom prst="rect">
                <a:avLst/>
              </a:prstGeom>
              <a:blipFill>
                <a:blip r:embed="rId7"/>
                <a:stretch>
                  <a:fillRect l="-30968" r="-2580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917184" y="4268790"/>
            <a:ext cx="173643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(B) 7.44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8870" y="132920"/>
            <a:ext cx="2124075" cy="20478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FEE246C-4A48-CBF1-33FE-B18723DDA7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2491" y="5356132"/>
            <a:ext cx="560881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/>
      <p:bldP spid="10" grpId="0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078635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41057"/>
              </p:ext>
            </p:extLst>
          </p:nvPr>
        </p:nvGraphicFramePr>
        <p:xfrm>
          <a:off x="8604150" y="2440543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4926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649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649"/>
                <a:ext cx="10515600" cy="4351338"/>
              </a:xfrm>
              <a:blipFill>
                <a:blip r:embed="rId3"/>
                <a:stretch>
                  <a:fillRect l="-696" t="-135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</a:t>
            </a:r>
            <a:r>
              <a:rPr lang="en-US" altLang="zh-TW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2/2</a:t>
            </a:r>
            <a:endParaRPr lang="zh-TW" altLang="en-US" sz="1800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25160" y="350323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211097" y="3128476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97" y="3128476"/>
                <a:ext cx="940526" cy="374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71952" y="3742104"/>
                <a:ext cx="32657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52" y="3742104"/>
                <a:ext cx="326571" cy="634789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820764" y="350323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515021" y="4674299"/>
                <a:ext cx="5384437" cy="82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8+8⋅8+7⋅7+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=7.66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21" y="4674299"/>
                <a:ext cx="5384437" cy="829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462901" y="3148891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901" y="3148891"/>
                <a:ext cx="940526" cy="374763"/>
              </a:xfrm>
              <a:prstGeom prst="rect">
                <a:avLst/>
              </a:prstGeom>
              <a:blipFill>
                <a:blip r:embed="rId7"/>
                <a:stretch>
                  <a:fillRect l="-31169" r="-2662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567030" y="3054585"/>
            <a:ext cx="6159667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Q&amp;A</a:t>
            </a:r>
          </a:p>
          <a:p>
            <a:pPr marL="342900" indent="-342900">
              <a:buAutoNum type="alphaUcParenBoth"/>
            </a:pPr>
            <a:r>
              <a:rPr lang="en-US" altLang="zh-TW" sz="3600" dirty="0">
                <a:solidFill>
                  <a:schemeClr val="bg1"/>
                </a:solidFill>
              </a:rPr>
              <a:t>6.66        (B) 7.66        (C) 8.66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750936" y="3603769"/>
            <a:ext cx="173643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(B) 7.66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6F35CC3-0E2E-F2B8-80A4-ECAF82320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2491" y="5356132"/>
            <a:ext cx="560881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11" grpId="0" animBg="1"/>
      <p:bldP spid="11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>
            <a:extLst>
              <a:ext uri="{FF2B5EF4-FFF2-40B4-BE49-F238E27FC236}">
                <a16:creationId xmlns:a16="http://schemas.microsoft.com/office/drawing/2014/main" id="{B4318B68-2DDC-4394-9FF0-61B3A8CC3B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2867" name="Rectangle 3">
            <a:extLst>
              <a:ext uri="{FF2B5EF4-FFF2-40B4-BE49-F238E27FC236}">
                <a16:creationId xmlns:a16="http://schemas.microsoft.com/office/drawing/2014/main" id="{24054629-7BCF-4A23-82DB-0E11565DA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Some issues :</a:t>
            </a:r>
          </a:p>
        </p:txBody>
      </p:sp>
      <p:pic>
        <p:nvPicPr>
          <p:cNvPr id="318466" name="Picture 2" descr="http://www.imagemagick.org/Usage/convolve/face.png">
            <a:extLst>
              <a:ext uri="{FF2B5EF4-FFF2-40B4-BE49-F238E27FC236}">
                <a16:creationId xmlns:a16="http://schemas.microsoft.com/office/drawing/2014/main" id="{73040D45-77C9-40AF-9355-3871611F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429000"/>
            <a:ext cx="2262360" cy="22623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0B6378-9062-4C46-9806-A8B9B973374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6"/>
            <a:ext cx="3138240" cy="1117550"/>
          </a:xfrm>
          <a:prstGeom prst="rect">
            <a:avLst/>
          </a:prstGeom>
          <a:blipFill rotWithShape="0">
            <a:blip r:embed="rId4"/>
            <a:stretch>
              <a:fillRect l="-3307" r="-58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17F51-6871-43B1-BC3B-D14A844CD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788" y="3429000"/>
            <a:ext cx="2265362" cy="22669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>
            <a:extLst>
              <a:ext uri="{FF2B5EF4-FFF2-40B4-BE49-F238E27FC236}">
                <a16:creationId xmlns:a16="http://schemas.microsoft.com/office/drawing/2014/main" id="{96325591-D4F9-4F33-8ADB-365170508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4915" name="Rectangle 3">
            <a:extLst>
              <a:ext uri="{FF2B5EF4-FFF2-40B4-BE49-F238E27FC236}">
                <a16:creationId xmlns:a16="http://schemas.microsoft.com/office/drawing/2014/main" id="{46F4B302-0355-4919-A42B-4ED16E902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6414" y="2644776"/>
            <a:ext cx="8683625" cy="418782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Normalization: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The sum of kernel must be equal to 1</a:t>
            </a:r>
          </a:p>
        </p:txBody>
      </p:sp>
      <p:pic>
        <p:nvPicPr>
          <p:cNvPr id="318466" name="Picture 2" descr="http://www.imagemagick.org/Usage/convolve/face.png">
            <a:extLst>
              <a:ext uri="{FF2B5EF4-FFF2-40B4-BE49-F238E27FC236}">
                <a16:creationId xmlns:a16="http://schemas.microsoft.com/office/drawing/2014/main" id="{3FBC324B-2ABD-4540-B9CC-50E4D88A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429000"/>
            <a:ext cx="2262360" cy="22623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D25FF1-901B-450F-9EF4-E1EB2F1D127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39816" y="3933056"/>
            <a:ext cx="3356532" cy="1117550"/>
          </a:xfrm>
          <a:prstGeom prst="rect">
            <a:avLst/>
          </a:prstGeom>
          <a:blipFill rotWithShape="0">
            <a:blip r:embed="rId4"/>
            <a:stretch>
              <a:fillRect l="-2904" r="-235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39970" name="Picture 2" descr="http://www.imagemagick.org/Usage/convolve/face_spread_norm.png">
            <a:extLst>
              <a:ext uri="{FF2B5EF4-FFF2-40B4-BE49-F238E27FC236}">
                <a16:creationId xmlns:a16="http://schemas.microsoft.com/office/drawing/2014/main" id="{391A059E-A60E-4704-A140-20E684341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37500" y="3429000"/>
            <a:ext cx="2262188" cy="226218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919" name="Oval 3">
            <a:extLst>
              <a:ext uri="{FF2B5EF4-FFF2-40B4-BE49-F238E27FC236}">
                <a16:creationId xmlns:a16="http://schemas.microsoft.com/office/drawing/2014/main" id="{56802C6D-BA38-4859-B25E-9C2B318FD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933826"/>
            <a:ext cx="503238" cy="12239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>
            <a:extLst>
              <a:ext uri="{FF2B5EF4-FFF2-40B4-BE49-F238E27FC236}">
                <a16:creationId xmlns:a16="http://schemas.microsoft.com/office/drawing/2014/main" id="{9D2FCB09-B91A-43AD-B480-05C76FB91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6963" name="Rectangle 3">
            <a:extLst>
              <a:ext uri="{FF2B5EF4-FFF2-40B4-BE49-F238E27FC236}">
                <a16:creationId xmlns:a16="http://schemas.microsoft.com/office/drawing/2014/main" id="{1F2E92A5-D07D-4CA5-86E5-2650E35AF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Box Blur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FF17B-68DF-4521-AEA0-EC0A63A54B0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28569" y="4008522"/>
            <a:ext cx="2880320" cy="1107226"/>
          </a:xfrm>
          <a:prstGeom prst="rect">
            <a:avLst/>
          </a:prstGeom>
          <a:blipFill rotWithShape="0">
            <a:blip r:embed="rId3"/>
            <a:stretch>
              <a:fillRect l="-338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296965" name="Picture 2" descr="File:Vd-Orig.png">
            <a:extLst>
              <a:ext uri="{FF2B5EF4-FFF2-40B4-BE49-F238E27FC236}">
                <a16:creationId xmlns:a16="http://schemas.microsoft.com/office/drawing/2014/main" id="{D84378FE-F039-4BF0-92F1-B341D5F9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66" name="Picture 2" descr="Vd-Blur2.png">
            <a:extLst>
              <a:ext uri="{FF2B5EF4-FFF2-40B4-BE49-F238E27FC236}">
                <a16:creationId xmlns:a16="http://schemas.microsoft.com/office/drawing/2014/main" id="{EE3ED491-D6EF-4163-B6B7-74A3CAB5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88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9555E4E8-17EE-4798-BF44-D20AC3F08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21D3DB96-EDC3-4845-AB19-D2DB9D5CB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Sharpen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EFDDA-2D7B-4708-94A5-C63EBE27924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7"/>
            <a:ext cx="3138240" cy="1142877"/>
          </a:xfrm>
          <a:prstGeom prst="rect">
            <a:avLst/>
          </a:prstGeom>
          <a:blipFill rotWithShape="0">
            <a:blip r:embed="rId3"/>
            <a:stretch>
              <a:fillRect l="-3307" r="-195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299013" name="Picture 2" descr="File:Vd-Orig.png">
            <a:extLst>
              <a:ext uri="{FF2B5EF4-FFF2-40B4-BE49-F238E27FC236}">
                <a16:creationId xmlns:a16="http://schemas.microsoft.com/office/drawing/2014/main" id="{ED698CC8-CB7E-4DA0-B1D9-44866DE4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014" name="Picture 2" descr="Vd-Sharp.png">
            <a:extLst>
              <a:ext uri="{FF2B5EF4-FFF2-40B4-BE49-F238E27FC236}">
                <a16:creationId xmlns:a16="http://schemas.microsoft.com/office/drawing/2014/main" id="{A7C5415C-5249-4AD2-9FEB-671B9416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>
            <a:extLst>
              <a:ext uri="{FF2B5EF4-FFF2-40B4-BE49-F238E27FC236}">
                <a16:creationId xmlns:a16="http://schemas.microsoft.com/office/drawing/2014/main" id="{95D7802E-26DA-4AB8-87F5-17A5B5FA4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301059" name="Rectangle 3">
            <a:extLst>
              <a:ext uri="{FF2B5EF4-FFF2-40B4-BE49-F238E27FC236}">
                <a16:creationId xmlns:a16="http://schemas.microsoft.com/office/drawing/2014/main" id="{98F8236C-6EED-4405-B6EE-02C1F616C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>
                <a:latin typeface="Cambria Math" panose="02040503050406030204" pitchFamily="18" charset="0"/>
                <a:ea typeface="Cambria Math" panose="02040503050406030204" pitchFamily="18" charset="0"/>
              </a:rPr>
              <a:t>Edge Detection</a:t>
            </a:r>
            <a:r>
              <a:rPr lang="en-US" altLang="zh-TW" sz="250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029B8-3A24-43E0-9C35-165A2CA4A26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7"/>
            <a:ext cx="3138240" cy="1142877"/>
          </a:xfrm>
          <a:prstGeom prst="rect">
            <a:avLst/>
          </a:prstGeom>
          <a:blipFill rotWithShape="0">
            <a:blip r:embed="rId3"/>
            <a:stretch>
              <a:fillRect l="-3307" r="-195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01061" name="Picture 2" descr="File:Vd-Orig.png">
            <a:extLst>
              <a:ext uri="{FF2B5EF4-FFF2-40B4-BE49-F238E27FC236}">
                <a16:creationId xmlns:a16="http://schemas.microsoft.com/office/drawing/2014/main" id="{BCD9E7AB-8A2D-4F95-A663-6F79C882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62" name="Picture 4" descr="Vd-Edge3.png">
            <a:extLst>
              <a:ext uri="{FF2B5EF4-FFF2-40B4-BE49-F238E27FC236}">
                <a16:creationId xmlns:a16="http://schemas.microsoft.com/office/drawing/2014/main" id="{C90F48A7-8725-4D5F-8C65-5EAE6F0E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3429001"/>
            <a:ext cx="2266950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383DAA27-844E-4EA5-93B7-9715ED28A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907AD-B002-4ABC-950E-66D5EC7EA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040" y="2188528"/>
            <a:ext cx="103378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the key difference between</a:t>
            </a:r>
            <a:r>
              <a:rPr lang="zh-TW" altLang="en-US" sz="3200" dirty="0">
                <a:latin typeface="Cambria Math" panose="02040503050406030204" pitchFamily="18" charset="0"/>
                <a:ea typeface="Adobe 黑体 Std R" panose="020B0400000000000000" pitchFamily="34" charset="-128"/>
              </a:rPr>
              <a:t>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?</a:t>
            </a: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en-US" sz="3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is associative.</a:t>
            </a: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If F and G are filters,</a:t>
            </a: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then F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(G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I) = (F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G)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I.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02E4759-2BCE-5058-7CA6-1C958A4F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431" y="689548"/>
            <a:ext cx="560881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2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8E10D-01BB-4BB6-B758-02F563E6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D730B70-7921-4A2D-A773-74978BFF9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8259" y="1238961"/>
            <a:ext cx="7475482" cy="26475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DFFC02-B147-49AD-90B0-4D9ED2828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976" y="3781425"/>
            <a:ext cx="7796048" cy="29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35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846E3B-4F09-4E6F-8918-7625F36C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94941B-FC87-4196-BB1F-B57FC011D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368996-A2DA-4C65-9A0E-6465E08C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96" y="377382"/>
            <a:ext cx="6891179" cy="57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727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1BF1BE83-DE05-4AB2-9B35-F3872B919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BCEB8-FB8F-48FD-BD71-0B5DC499A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" y="2276475"/>
            <a:ext cx="10398759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When will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be identical with each other ?</a:t>
            </a: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They are the same ONLY when the kernel is </a:t>
            </a:r>
            <a:r>
              <a:rPr lang="en-US" altLang="en-US" sz="3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point symmetric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45716F-5A92-7B69-4A35-AAA243E96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431" y="689548"/>
            <a:ext cx="560881" cy="676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907937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40210"/>
              </p:ext>
            </p:extLst>
          </p:nvPr>
        </p:nvGraphicFramePr>
        <p:xfrm>
          <a:off x="9333356" y="2434869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3176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1" name="Rectangle 2">
            <a:extLst>
              <a:ext uri="{FF2B5EF4-FFF2-40B4-BE49-F238E27FC236}">
                <a16:creationId xmlns:a16="http://schemas.microsoft.com/office/drawing/2014/main" id="{5D060FBD-DFCB-4BBC-A13F-B31257321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09252" name="Rectangle 3">
            <a:extLst>
              <a:ext uri="{FF2B5EF4-FFF2-40B4-BE49-F238E27FC236}">
                <a16:creationId xmlns:a16="http://schemas.microsoft.com/office/drawing/2014/main" id="{565B7CD0-873A-423D-9575-3F6C631DE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041526"/>
            <a:ext cx="9829801" cy="4411663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straightforward computation: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multiplications, additions                                              </a:t>
            </a:r>
          </a:p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decomposition:                                                   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multiplications, additions</a:t>
            </a:r>
          </a:p>
          <a:p>
            <a:pPr eaLnBrk="1" hangingPunct="1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09253" name="Picture 4">
            <a:extLst>
              <a:ext uri="{FF2B5EF4-FFF2-40B4-BE49-F238E27FC236}">
                <a16:creationId xmlns:a16="http://schemas.microsoft.com/office/drawing/2014/main" id="{2DCCE985-0402-4D7E-9FA7-818055BA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94" y="2614611"/>
            <a:ext cx="35258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54" name="Picture 5">
            <a:extLst>
              <a:ext uri="{FF2B5EF4-FFF2-40B4-BE49-F238E27FC236}">
                <a16:creationId xmlns:a16="http://schemas.microsoft.com/office/drawing/2014/main" id="{DDD7BD25-BE0A-4916-B6F7-B1E360EA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3562352"/>
            <a:ext cx="35258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9" name="Rectangle 2">
            <a:extLst>
              <a:ext uri="{FF2B5EF4-FFF2-40B4-BE49-F238E27FC236}">
                <a16:creationId xmlns:a16="http://schemas.microsoft.com/office/drawing/2014/main" id="{D489D7B6-8FAE-4955-89AE-7EC304EA9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pic>
        <p:nvPicPr>
          <p:cNvPr id="311300" name="Picture 5">
            <a:extLst>
              <a:ext uri="{FF2B5EF4-FFF2-40B4-BE49-F238E27FC236}">
                <a16:creationId xmlns:a16="http://schemas.microsoft.com/office/drawing/2014/main" id="{001C37ED-C789-4422-BB5E-70D701CD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17" y="2250123"/>
            <a:ext cx="5821363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301" name="Picture 6">
            <a:extLst>
              <a:ext uri="{FF2B5EF4-FFF2-40B4-BE49-F238E27FC236}">
                <a16:creationId xmlns:a16="http://schemas.microsoft.com/office/drawing/2014/main" id="{D4BC03A8-253A-49DD-90F6-BD3803CF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7" y="5429568"/>
            <a:ext cx="8569325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833DA-AE4A-7533-7C8A-711206AF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Joke Time 4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754CC-5697-79B4-F82A-F535D9E30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929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61279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48087"/>
              </p:ext>
            </p:extLst>
          </p:nvPr>
        </p:nvGraphicFramePr>
        <p:xfrm>
          <a:off x="7631878" y="3164075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53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80058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696418"/>
              </p:ext>
            </p:extLst>
          </p:nvPr>
        </p:nvGraphicFramePr>
        <p:xfrm>
          <a:off x="8615726" y="3156141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55F64625-55F1-4A30-AB99-3E4D64CB1556}"/>
              </a:ext>
            </a:extLst>
          </p:cNvPr>
          <p:cNvSpPr txBox="1"/>
          <p:nvPr/>
        </p:nvSpPr>
        <p:spPr>
          <a:xfrm>
            <a:off x="10775726" y="4411889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……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8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056321"/>
              </p:ext>
            </p:extLst>
          </p:nvPr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010040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29668"/>
              </p:ext>
            </p:extLst>
          </p:nvPr>
        </p:nvGraphicFramePr>
        <p:xfrm>
          <a:off x="9379655" y="3916717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814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/>
        </p:nvGraphicFramePr>
        <p:xfrm>
          <a:off x="347999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37D9588-3935-4397-8433-22E3156F7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896166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FD9C157-2622-433B-BF95-45FE391DCBCB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80C1B60-78B6-438B-BDE6-2A561CE34BFA}"/>
              </a:ext>
            </a:extLst>
          </p:cNvPr>
          <p:cNvGraphicFramePr>
            <a:graphicFrameLocks noGrp="1"/>
          </p:cNvGraphicFramePr>
          <p:nvPr/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語音泡泡: 矩形 11">
                <a:extLst>
                  <a:ext uri="{FF2B5EF4-FFF2-40B4-BE49-F238E27FC236}">
                    <a16:creationId xmlns:a16="http://schemas.microsoft.com/office/drawing/2014/main" id="{37C9A877-A22C-4997-A21D-27E83EFEC702}"/>
                  </a:ext>
                </a:extLst>
              </p:cNvPr>
              <p:cNvSpPr/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語音泡泡: 矩形 11">
                <a:extLst>
                  <a:ext uri="{FF2B5EF4-FFF2-40B4-BE49-F238E27FC236}">
                    <a16:creationId xmlns:a16="http://schemas.microsoft.com/office/drawing/2014/main" id="{37C9A877-A22C-4997-A21D-27E83EFEC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96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934475"/>
              </p:ext>
            </p:extLst>
          </p:nvPr>
        </p:nvGraphicFramePr>
        <p:xfrm>
          <a:off x="347999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37D9588-3935-4397-8433-22E3156F7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72689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FD9C157-2622-433B-BF95-45FE391D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8584"/>
              </p:ext>
            </p:extLst>
          </p:nvPr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80C1B60-78B6-438B-BDE6-2A561CE34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98586"/>
              </p:ext>
            </p:extLst>
          </p:nvPr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語音泡泡: 矩形 13">
                <a:extLst>
                  <a:ext uri="{FF2B5EF4-FFF2-40B4-BE49-F238E27FC236}">
                    <a16:creationId xmlns:a16="http://schemas.microsoft.com/office/drawing/2014/main" id="{8BFDEC3D-E101-461E-92DF-55EEE5F274EC}"/>
                  </a:ext>
                </a:extLst>
              </p:cNvPr>
              <p:cNvSpPr/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(−2)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(−2)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語音泡泡: 矩形 13">
                <a:extLst>
                  <a:ext uri="{FF2B5EF4-FFF2-40B4-BE49-F238E27FC236}">
                    <a16:creationId xmlns:a16="http://schemas.microsoft.com/office/drawing/2014/main" id="{8BFDEC3D-E101-461E-92DF-55EEE5F27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9A6A70C9-B3C6-42E6-B71C-C0DB92D602BE}"/>
                  </a:ext>
                </a:extLst>
              </p:cNvPr>
              <p:cNvSpPr/>
              <p:nvPr/>
            </p:nvSpPr>
            <p:spPr>
              <a:xfrm>
                <a:off x="4362493" y="3985520"/>
                <a:ext cx="2969596" cy="960698"/>
              </a:xfrm>
              <a:prstGeom prst="wedgeRectCallout">
                <a:avLst>
                  <a:gd name="adj1" fmla="val 70990"/>
                  <a:gd name="adj2" fmla="val -67620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9A6A70C9-B3C6-42E6-B71C-C0DB92D60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93" y="3985520"/>
                <a:ext cx="2969596" cy="960698"/>
              </a:xfrm>
              <a:prstGeom prst="wedgeRectCallout">
                <a:avLst>
                  <a:gd name="adj1" fmla="val 70990"/>
                  <a:gd name="adj2" fmla="val -67620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93245862-6A64-444D-97FC-9FDA47293F89}"/>
                  </a:ext>
                </a:extLst>
              </p:cNvPr>
              <p:cNvSpPr/>
              <p:nvPr/>
            </p:nvSpPr>
            <p:spPr>
              <a:xfrm>
                <a:off x="4369710" y="5865577"/>
                <a:ext cx="2969596" cy="960698"/>
              </a:xfrm>
              <a:prstGeom prst="wedgeRectCallout">
                <a:avLst>
                  <a:gd name="adj1" fmla="val 65532"/>
                  <a:gd name="adj2" fmla="val -44728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93245862-6A64-444D-97FC-9FDA47293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710" y="5865577"/>
                <a:ext cx="2969596" cy="960698"/>
              </a:xfrm>
              <a:prstGeom prst="wedgeRectCallout">
                <a:avLst>
                  <a:gd name="adj1" fmla="val 65532"/>
                  <a:gd name="adj2" fmla="val -44728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15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6.2.10 Radius of Fusion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763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163544"/>
              </p:ext>
            </p:extLst>
          </p:nvPr>
        </p:nvGraphicFramePr>
        <p:xfrm>
          <a:off x="338491" y="2606174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329FFF0-0E76-414A-8107-D164BB171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69275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71901A6-0042-4241-AD51-1E8D40419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945127"/>
              </p:ext>
            </p:extLst>
          </p:nvPr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9BAB586-9E9D-4F44-8458-5FBE19381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875206"/>
              </p:ext>
            </p:extLst>
          </p:nvPr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/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81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/>
        </p:nvGraphicFramePr>
        <p:xfrm>
          <a:off x="338491" y="2606174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329FFF0-0E76-414A-8107-D164BB171DE9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71901A6-0042-4241-AD51-1E8D4041990A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9BAB586-9E9D-4F44-8458-5FBE19381E69}"/>
              </a:ext>
            </a:extLst>
          </p:cNvPr>
          <p:cNvGraphicFramePr>
            <a:graphicFrameLocks noGrp="1"/>
          </p:cNvGraphicFramePr>
          <p:nvPr/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/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56D0F2CC-49EA-4E4D-92D0-DF7B2ABFE7E9}"/>
                  </a:ext>
                </a:extLst>
              </p:cNvPr>
              <p:cNvSpPr/>
              <p:nvPr/>
            </p:nvSpPr>
            <p:spPr>
              <a:xfrm>
                <a:off x="4438200" y="4215115"/>
                <a:ext cx="2969596" cy="960698"/>
              </a:xfrm>
              <a:prstGeom prst="wedgeRectCallout">
                <a:avLst>
                  <a:gd name="adj1" fmla="val 62416"/>
                  <a:gd name="adj2" fmla="val -9533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56D0F2CC-49EA-4E4D-92D0-DF7B2ABFE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4215115"/>
                <a:ext cx="2969596" cy="960698"/>
              </a:xfrm>
              <a:prstGeom prst="wedgeRectCallout">
                <a:avLst>
                  <a:gd name="adj1" fmla="val 62416"/>
                  <a:gd name="adj2" fmla="val -95331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8D940E9C-5176-441E-B2C7-63BC0B371BC5}"/>
                  </a:ext>
                </a:extLst>
              </p:cNvPr>
              <p:cNvSpPr/>
              <p:nvPr/>
            </p:nvSpPr>
            <p:spPr>
              <a:xfrm>
                <a:off x="4438200" y="5750631"/>
                <a:ext cx="2969596" cy="960698"/>
              </a:xfrm>
              <a:prstGeom prst="wedgeRectCallout">
                <a:avLst>
                  <a:gd name="adj1" fmla="val 66703"/>
                  <a:gd name="adj2" fmla="val -33885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8D940E9C-5176-441E-B2C7-63BC0B371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5750631"/>
                <a:ext cx="2969596" cy="960698"/>
              </a:xfrm>
              <a:prstGeom prst="wedgeRectCallout">
                <a:avLst>
                  <a:gd name="adj1" fmla="val 66703"/>
                  <a:gd name="adj2" fmla="val -33885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355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833DA-AE4A-7533-7C8A-711206AF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Joke Time 1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754CC-5697-79B4-F82A-F535D9E30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93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6.2.10 Radius of Fusion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14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6.2.0 Definition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890459"/>
                <a:ext cx="5181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Indexing of 4-connected and 8-connected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zh-TW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890459"/>
                <a:ext cx="5181600" cy="4351338"/>
              </a:xfrm>
              <a:blipFill>
                <a:blip r:embed="rId3"/>
                <a:stretch>
                  <a:fillRect l="-1059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400800" y="1913329"/>
                <a:ext cx="5181600" cy="327620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primitive function: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b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EX: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division (passive) part: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𝑎𝑟𝑔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𝑎𝑟𝑔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𝑎𝑟𝑔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altLang="zh-TW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altLang="zh-TW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zh-TW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</m:t>
                    </m:r>
                  </m:oMath>
                </a14:m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zh-TW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00800" y="1913329"/>
                <a:ext cx="5181600" cy="3276205"/>
              </a:xfrm>
              <a:blipFill>
                <a:blip r:embed="rId4"/>
                <a:stretch>
                  <a:fillRect l="-1059" t="-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2845871"/>
                  </p:ext>
                </p:extLst>
              </p:nvPr>
            </p:nvGraphicFramePr>
            <p:xfrm>
              <a:off x="3661222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2845871"/>
                  </p:ext>
                </p:extLst>
              </p:nvPr>
            </p:nvGraphicFramePr>
            <p:xfrm>
              <a:off x="3661222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4478832"/>
                  </p:ext>
                </p:extLst>
              </p:nvPr>
            </p:nvGraphicFramePr>
            <p:xfrm>
              <a:off x="2187041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4478832"/>
                  </p:ext>
                </p:extLst>
              </p:nvPr>
            </p:nvGraphicFramePr>
            <p:xfrm>
              <a:off x="2187041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976401" y="2714748"/>
                <a:ext cx="1533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401" y="2714748"/>
                <a:ext cx="153367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450582" y="2714748"/>
                <a:ext cx="1533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582" y="2714748"/>
                <a:ext cx="1533679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475578"/>
            <a:ext cx="5681964" cy="187773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976401" y="6391284"/>
            <a:ext cx="32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(counterclockwise numbering)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5173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 changes all pixels whose labels are the background labels to the non-background label of neighboring pixels.</a:t>
            </a:r>
          </a:p>
          <a:p>
            <a:pPr lvl="1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a.k.a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Dilation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Category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Non-Rec.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(input/output : region-label)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327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799274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393557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b="0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4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9F1AEF3F-4A56-5F1C-FB1C-EEA09211F26A}"/>
              </a:ext>
            </a:extLst>
          </p:cNvPr>
          <p:cNvSpPr txBox="1"/>
          <p:nvPr/>
        </p:nvSpPr>
        <p:spPr>
          <a:xfrm>
            <a:off x="838200" y="5198719"/>
            <a:ext cx="5047013" cy="72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當前目標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c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為 背景像素時 為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d</a:t>
            </a: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當前目標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c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不為 背景像素時 為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c (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保持原樣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859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00526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440207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0744052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0744052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109836" r="-5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109836" r="-4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109836" r="-3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(at one 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out of bound padded 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output label will be switched to the label of  the first-encountering (by index) non-background pixel.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blipFill>
                <a:blip r:embed="rId6"/>
                <a:stretch>
                  <a:fillRect l="-742" t="-2469" r="-247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/>
          <p:nvPr/>
        </p:nvCxnSpPr>
        <p:spPr>
          <a:xfrm flipH="1">
            <a:off x="5907750" y="2321169"/>
            <a:ext cx="660104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84526" y="3510916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26" y="3510916"/>
                <a:ext cx="182999" cy="276999"/>
              </a:xfrm>
              <a:prstGeom prst="rect">
                <a:avLst/>
              </a:prstGeom>
              <a:blipFill>
                <a:blip r:embed="rId7"/>
                <a:stretch>
                  <a:fillRect l="-33333" r="-26667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 flipH="1">
            <a:off x="6148248" y="3714763"/>
            <a:ext cx="726368" cy="35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30" name="直線單箭頭接點 29"/>
          <p:cNvCxnSpPr/>
          <p:nvPr/>
        </p:nvCxnSpPr>
        <p:spPr>
          <a:xfrm flipH="1">
            <a:off x="5907750" y="1843784"/>
            <a:ext cx="408058" cy="23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83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075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781049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816071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816071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409836" r="-5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409836" r="-4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409836" r="-3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out of bound padded 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output label will be switched to the label of  the first-encountering (by index) non-background pixel.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blipFill>
                <a:blip r:embed="rId6"/>
                <a:stretch>
                  <a:fillRect l="-742" t="-2469" r="-247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38147" y="2055732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147" y="2055732"/>
                <a:ext cx="186782" cy="276999"/>
              </a:xfrm>
              <a:prstGeom prst="rect">
                <a:avLst/>
              </a:prstGeom>
              <a:blipFill>
                <a:blip r:embed="rId7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 flipH="1">
            <a:off x="6111779" y="2238723"/>
            <a:ext cx="726368" cy="35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5907750" y="1843784"/>
            <a:ext cx="408058" cy="23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46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of Fusion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027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Influence Zones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Label each background pixel with the label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its closest non-background neighboring pixel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These nearest neighbor sets is called </a:t>
                </a:r>
                <a14:m>
                  <m:oMath xmlns:m="http://schemas.openxmlformats.org/officeDocument/2006/math"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𝑖𝑛𝑓𝑙𝑢𝑒𝑛𝑐𝑒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𝑧𝑜𝑛𝑒𝑠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u="sng" dirty="0">
                  <a:latin typeface="Cambria Math" panose="02040503050406030204" pitchFamily="18" charset="0"/>
                </a:endParaRPr>
              </a:p>
              <a:p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Implementation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 region-growing</a:t>
                </a:r>
                <a:r>
                  <a:rPr lang="zh-TW" altLang="en-US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operator recursively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783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14187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967337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</a:p>
          <a:p>
            <a:pPr algn="ctr"/>
            <a:r>
              <a:rPr lang="en-US" altLang="zh-TW" b="1">
                <a:latin typeface="Cambria Math" panose="02040503050406030204" pitchFamily="18" charset="0"/>
              </a:rPr>
              <a:t>(influence zones</a:t>
            </a:r>
            <a:r>
              <a:rPr lang="en-US" altLang="zh-TW" b="1" dirty="0">
                <a:latin typeface="Cambria Math" panose="02040503050406030204" pitchFamily="18" charset="0"/>
              </a:rPr>
              <a:t>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93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Function: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 change the label on all border pixels to the background pixel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may change the connectivity of a region and can even entirely delete a region upon repeated application</a:t>
            </a:r>
          </a:p>
          <a:p>
            <a:pPr lvl="1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a.k.a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“Erosion”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Category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Non-Rec.</a:t>
            </a:r>
            <a:endParaRPr lang="en-US" altLang="zh-TW" dirty="0">
              <a:highlight>
                <a:srgbClr val="00FF00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(input/output : region-label)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3298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837328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991225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Region-Shrinking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2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TW" alt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E7A6326D-CC0B-6334-F22F-D3378C4AF60E}"/>
              </a:ext>
            </a:extLst>
          </p:cNvPr>
          <p:cNvSpPr txBox="1"/>
          <p:nvPr/>
        </p:nvSpPr>
        <p:spPr>
          <a:xfrm>
            <a:off x="838200" y="5198719"/>
            <a:ext cx="5047013" cy="72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當前目標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c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為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d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時 保持原樣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即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c)</a:t>
            </a: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當前目標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c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不為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d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時 則變為背景像素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即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g)</a:t>
            </a:r>
          </a:p>
        </p:txBody>
      </p:sp>
    </p:spTree>
    <p:extLst>
      <p:ext uri="{BB962C8B-B14F-4D97-AF65-F5344CB8AC3E}">
        <p14:creationId xmlns:p14="http://schemas.microsoft.com/office/powerpoint/2010/main" val="3558094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4263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03792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5768119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5768119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279" t="-109836" r="-5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279" t="-109836" r="-4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3279" t="-109836" r="-3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參考用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Region-Shrinking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60433" y="4871821"/>
                <a:ext cx="49315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out of bound padded 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𝑤h𝑒𝑛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, 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&lt;8 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𝑜𝑢𝑡𝑝𝑢𝑡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𝑔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923330"/>
              </a:xfrm>
              <a:prstGeom prst="rect">
                <a:avLst/>
              </a:prstGeom>
              <a:blipFill>
                <a:blip r:embed="rId6"/>
                <a:stretch>
                  <a:fillRect l="-742" t="-3947" b="-7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29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208619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28678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04555" y="4973736"/>
                <a:ext cx="3814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4-neighborhood: 3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+|</m:t>
                    </m:r>
                    <m:r>
                      <m:rPr>
                        <m:sty m:val="p"/>
                      </m:rPr>
                      <a:rPr lang="el-GR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55" y="4973736"/>
                <a:ext cx="3814353" cy="369332"/>
              </a:xfrm>
              <a:prstGeom prst="rect">
                <a:avLst/>
              </a:prstGeom>
              <a:blipFill>
                <a:blip r:embed="rId3"/>
                <a:stretch>
                  <a:fillRect l="-1278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05737" y="4973736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8-neighborhood: 3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altLang="zh-TW" b="0" i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37" y="4973736"/>
                <a:ext cx="4807131" cy="369332"/>
              </a:xfrm>
              <a:prstGeom prst="rect">
                <a:avLst/>
              </a:prstGeom>
              <a:blipFill>
                <a:blip r:embed="rId4"/>
                <a:stretch>
                  <a:fillRect l="-1142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838200" y="5259079"/>
                <a:ext cx="4306452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Euclidean-distance: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zh-TW" altLang="en-US" dirty="0"/>
                  <a:t>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59079"/>
                <a:ext cx="4306452" cy="427746"/>
              </a:xfrm>
              <a:prstGeom prst="rect">
                <a:avLst/>
              </a:prstGeom>
              <a:blipFill>
                <a:blip r:embed="rId5"/>
                <a:stretch>
                  <a:fillRect l="-1275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905736" y="5267989"/>
                <a:ext cx="4502331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Euclidean-distance: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m:t>← </m:t>
                    </m:r>
                    <m:rad>
                      <m:radPr>
                        <m:degHide m:val="on"/>
                        <m:ctrlP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36" y="5267989"/>
                <a:ext cx="4502331" cy="427746"/>
              </a:xfrm>
              <a:prstGeom prst="rect">
                <a:avLst/>
              </a:prstGeom>
              <a:blipFill>
                <a:blip r:embed="rId6"/>
                <a:stretch>
                  <a:fillRect l="-1220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2508069" y="6006091"/>
            <a:ext cx="7175862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i="1" dirty="0"/>
              <a:t>4-neighborhood &lt; Euclidean-distance &lt; 8-neighborhood</a:t>
            </a:r>
            <a:endParaRPr lang="zh-TW" alt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7C88CE9-8C15-5C01-48CF-0C76323A826C}"/>
                  </a:ext>
                </a:extLst>
              </p:cNvPr>
              <p:cNvSpPr txBox="1"/>
              <p:nvPr/>
            </p:nvSpPr>
            <p:spPr>
              <a:xfrm>
                <a:off x="4852932" y="4093847"/>
                <a:ext cx="14280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=2 </m:t>
                      </m:r>
                    </m:oMath>
                  </m:oMathPara>
                </a14:m>
                <a:endParaRPr lang="en-US" altLang="zh-TW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zh-TW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7C88CE9-8C15-5C01-48CF-0C76323A8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32" y="4093847"/>
                <a:ext cx="1428045" cy="646331"/>
              </a:xfrm>
              <a:prstGeom prst="rect">
                <a:avLst/>
              </a:prstGeom>
              <a:blipFill>
                <a:blip r:embed="rId7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91D9295-BCF4-573B-911E-A09387945CFC}"/>
                  </a:ext>
                </a:extLst>
              </p:cNvPr>
              <p:cNvSpPr txBox="1"/>
              <p:nvPr/>
            </p:nvSpPr>
            <p:spPr>
              <a:xfrm>
                <a:off x="9501337" y="4056810"/>
                <a:ext cx="1319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zh-TW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TW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zh-TW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91D9295-BCF4-573B-911E-A09387945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337" y="4056810"/>
                <a:ext cx="1319063" cy="646331"/>
              </a:xfrm>
              <a:prstGeom prst="rect">
                <a:avLst/>
              </a:prstGeom>
              <a:blipFill>
                <a:blip r:embed="rId8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13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/>
      <p:bldP spid="10" grpId="0" animBg="1"/>
      <p:bldP spid="3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325328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46964" y="4339045"/>
                <a:ext cx="3591689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4-neighborhood: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 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𝒂𝒍𝒕𝒆𝒓𝒏𝒂𝒕𝒆𝒍𝒚</m:t>
                      </m:r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e>
                      </m:rad>
                    </m:oMath>
                  </m:oMathPara>
                </a14:m>
                <a:endParaRPr lang="en-US" altLang="zh-TW" b="1" dirty="0"/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8-neighborhood: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64" y="4339045"/>
                <a:ext cx="3591689" cy="900631"/>
              </a:xfrm>
              <a:prstGeom prst="rect">
                <a:avLst/>
              </a:prstGeom>
              <a:blipFill>
                <a:blip r:embed="rId3"/>
                <a:stretch>
                  <a:fillRect l="-4075" t="-9459" r="-1358" b="-148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3030582" y="6191793"/>
            <a:ext cx="61308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This </a:t>
            </a:r>
            <a:r>
              <a:rPr lang="en-US" altLang="zh-TW"/>
              <a:t>is the </a:t>
            </a:r>
            <a:r>
              <a:rPr lang="en-US" altLang="zh-TW" dirty="0"/>
              <a:t>way </a:t>
            </a:r>
            <a:r>
              <a:rPr lang="en-US" altLang="zh-TW"/>
              <a:t>how discrete pixels </a:t>
            </a:r>
            <a:r>
              <a:rPr lang="en-US" altLang="zh-TW" dirty="0"/>
              <a:t>approach a </a:t>
            </a:r>
            <a:r>
              <a:rPr lang="en-US" altLang="zh-TW"/>
              <a:t>continuous circle.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13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 marks all interior pixels with the label </a:t>
            </a:r>
            <a:r>
              <a:rPr lang="en-US" altLang="zh-TW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, and all border pixels with the label </a:t>
            </a:r>
            <a:r>
              <a:rPr lang="en-US" altLang="zh-TW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Category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Non-Rec.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domain(input : region-label/output : interior/border-label)</a:t>
            </a:r>
          </a:p>
        </p:txBody>
      </p:sp>
    </p:spTree>
    <p:extLst>
      <p:ext uri="{BB962C8B-B14F-4D97-AF65-F5344CB8AC3E}">
        <p14:creationId xmlns:p14="http://schemas.microsoft.com/office/powerpoint/2010/main" val="178070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48582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846861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72530" y="2612913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830722" y="1330981"/>
            <a:ext cx="20950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&lt;Legend&gt;</a:t>
            </a:r>
          </a:p>
          <a:p>
            <a:pPr lvl="1"/>
            <a:r>
              <a:rPr lang="en-US" altLang="zh-TW" sz="16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i: interior label</a:t>
            </a:r>
          </a:p>
          <a:p>
            <a:pPr lvl="1"/>
            <a:r>
              <a:rPr lang="en-US" altLang="zh-TW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b: border label</a:t>
            </a:r>
          </a:p>
        </p:txBody>
      </p:sp>
    </p:spTree>
    <p:extLst>
      <p:ext uri="{BB962C8B-B14F-4D97-AF65-F5344CB8AC3E}">
        <p14:creationId xmlns:p14="http://schemas.microsoft.com/office/powerpoint/2010/main" val="228270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6.1.0 Introduction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7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1. The workhorse of low-level vision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What are levels of </a:t>
            </a:r>
            <a:r>
              <a:rPr lang="en-US" altLang="zh-TW" dirty="0"/>
              <a:t>vision?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494620" y="2057401"/>
            <a:ext cx="11372848" cy="4657807"/>
            <a:chOff x="494620" y="2057401"/>
            <a:chExt cx="11372848" cy="465780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620" y="4099264"/>
              <a:ext cx="657225" cy="6477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5514" y="3630499"/>
              <a:ext cx="1843053" cy="111646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2236" y="2912723"/>
              <a:ext cx="2998279" cy="183424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34183" y="2057401"/>
              <a:ext cx="4256845" cy="2780372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0500600" y="4837773"/>
              <a:ext cx="1366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https://goo.gl/ynA9VN</a:t>
              </a:r>
              <a:endParaRPr lang="zh-TW" altLang="en-US" sz="1000" dirty="0"/>
            </a:p>
          </p:txBody>
        </p:sp>
        <p:sp>
          <p:nvSpPr>
            <p:cNvPr id="9" name="左-右雙向箭號 8"/>
            <p:cNvSpPr/>
            <p:nvPr/>
          </p:nvSpPr>
          <p:spPr>
            <a:xfrm>
              <a:off x="1151846" y="4293326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左-右雙向箭號 9"/>
            <p:cNvSpPr/>
            <p:nvPr/>
          </p:nvSpPr>
          <p:spPr>
            <a:xfrm>
              <a:off x="3518365" y="4293325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左-右雙向箭號 10"/>
            <p:cNvSpPr/>
            <p:nvPr/>
          </p:nvSpPr>
          <p:spPr>
            <a:xfrm>
              <a:off x="7040109" y="4293326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4620" y="4837772"/>
              <a:ext cx="81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input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720553" y="4837772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Low-Level</a:t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 dirty="0"/>
                <a:t>grouping</a:t>
              </a:r>
            </a:p>
            <a:p>
              <a:r>
                <a:rPr lang="en-US" altLang="zh-TW" dirty="0"/>
                <a:t>Color</a:t>
              </a:r>
            </a:p>
            <a:p>
              <a:r>
                <a:rPr lang="en-US" altLang="zh-TW" dirty="0"/>
                <a:t>Spatial freq.</a:t>
              </a:r>
            </a:p>
            <a:p>
              <a:r>
                <a:rPr lang="en-US" altLang="zh-TW" dirty="0"/>
                <a:t>Local Motion</a:t>
              </a: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022235" y="4839793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Mid-Level</a:t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 dirty="0"/>
                <a:t>Textures</a:t>
              </a:r>
            </a:p>
            <a:p>
              <a:r>
                <a:rPr lang="en-US" altLang="zh-TW" dirty="0"/>
                <a:t>Surfaces</a:t>
              </a:r>
            </a:p>
            <a:p>
              <a:r>
                <a:rPr lang="en-US" altLang="zh-TW" dirty="0"/>
                <a:t>Global motion</a:t>
              </a:r>
            </a:p>
            <a:p>
              <a:r>
                <a:rPr lang="en-US" altLang="zh-TW" dirty="0"/>
                <a:t>Depth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534183" y="4837772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High-Level</a:t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 dirty="0"/>
                <a:t>Objects</a:t>
              </a:r>
            </a:p>
            <a:p>
              <a:r>
                <a:rPr lang="en-US" altLang="zh-TW" dirty="0"/>
                <a:t>Characters</a:t>
              </a:r>
            </a:p>
            <a:p>
              <a:r>
                <a:rPr lang="en-US" altLang="zh-TW" dirty="0"/>
                <a:t>Actions</a:t>
              </a:r>
            </a:p>
            <a:p>
              <a:r>
                <a:rPr lang="en-US" altLang="zh-TW" dirty="0"/>
                <a:t>intentions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8126882" y="6468987"/>
              <a:ext cx="1535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https://goo.gl/o5Q3Qy</a:t>
              </a:r>
              <a:endParaRPr lang="zh-TW" altLang="en-US" sz="1000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559169" y="3470031"/>
            <a:ext cx="2048799" cy="3245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5E33AD6-F3BC-5174-973B-9751286BF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4302" y="694665"/>
            <a:ext cx="560881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8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𝑖𝑛𝑡𝑒𝑟𝑖𝑜𝑟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𝑏𝑜𝑟𝑑𝑒𝑟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b="0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2781360E-C512-43B0-FAE6-38B2E0889C80}"/>
              </a:ext>
            </a:extLst>
          </p:cNvPr>
          <p:cNvSpPr txBox="1"/>
          <p:nvPr/>
        </p:nvSpPr>
        <p:spPr>
          <a:xfrm>
            <a:off x="5825836" y="5131694"/>
            <a:ext cx="5811982" cy="172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如果目標像素與比較像素一樣 就保持原樣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如果目標像素與比較像素不一樣 就是邊界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(b)</a:t>
            </a:r>
          </a:p>
          <a:p>
            <a:pPr>
              <a:lnSpc>
                <a:spcPct val="120000"/>
              </a:lnSpc>
            </a:pP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如果目標像素經比較後 為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b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則其為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b</a:t>
            </a: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如果目標像素經比較後 不為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b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則其保持原樣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9014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112321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373502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331474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331474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409836" r="-4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(at one 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: interior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: border label</a:t>
            </a:r>
          </a:p>
        </p:txBody>
      </p:sp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6131226" y="1795643"/>
            <a:ext cx="623206" cy="2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754432" y="1610977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907750" y="2286000"/>
            <a:ext cx="651312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224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446139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045056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550727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550727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309836" r="-2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409836" r="-3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409836" r="-2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279" t="-409836" r="-1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509836" r="-20491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600" b="0" dirty="0"/>
                  <a:t>A</a:t>
                </a:r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interior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border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 flipH="1">
            <a:off x="6150743" y="2334194"/>
            <a:ext cx="676971" cy="24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803755" y="2110126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864469" y="2294792"/>
            <a:ext cx="597877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05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19044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962424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5038140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5038140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109836" r="-2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209836" r="-2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279" t="-209836" r="-1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309836" r="-2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interior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border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6131226" y="1795643"/>
            <a:ext cx="623206" cy="2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754432" y="1610977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907750" y="2286000"/>
            <a:ext cx="651312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55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Its purpose is to classify the way a pixel is connected to its like neighbors</a:t>
            </a:r>
            <a:endParaRPr lang="en-US" altLang="zh-TW" dirty="0"/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Category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Non-Rec.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 : binary-label/output : number-label)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Types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(1975)</a:t>
            </a:r>
          </a:p>
          <a:p>
            <a:pPr lvl="1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(1966)</a:t>
            </a:r>
          </a:p>
          <a:p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4774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01" y="1978636"/>
            <a:ext cx="4257675" cy="4219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0" y="2857133"/>
            <a:ext cx="2895600" cy="218122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0023566" y="6380536"/>
            <a:ext cx="209005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Sample on textbook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7850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 pixel is an interior pixel if its value and that of each of its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4-connected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neighbor are the same(Yokoi number of an interior pixel : 5)</a:t>
            </a:r>
          </a:p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4-connectivity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of pixel is given by the number of times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條件達成次數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62122"/>
                  </p:ext>
                </p:extLst>
              </p:nvPr>
            </p:nvGraphicFramePr>
            <p:xfrm>
              <a:off x="8270548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62122"/>
                  </p:ext>
                </p:extLst>
              </p:nvPr>
            </p:nvGraphicFramePr>
            <p:xfrm>
              <a:off x="8270548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429508"/>
                  </p:ext>
                </p:extLst>
              </p:nvPr>
            </p:nvGraphicFramePr>
            <p:xfrm>
              <a:off x="3203441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429508"/>
                  </p:ext>
                </p:extLst>
              </p:nvPr>
            </p:nvGraphicFramePr>
            <p:xfrm>
              <a:off x="3203441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1639" t="-1639" r="-1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90438"/>
                  </p:ext>
                </p:extLst>
              </p:nvPr>
            </p:nvGraphicFramePr>
            <p:xfrm>
              <a:off x="4718452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90438"/>
                  </p:ext>
                </p:extLst>
              </p:nvPr>
            </p:nvGraphicFramePr>
            <p:xfrm>
              <a:off x="4718452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327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3279" t="-201639" r="-2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3279" t="-20163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463139"/>
                  </p:ext>
                </p:extLst>
              </p:nvPr>
            </p:nvGraphicFramePr>
            <p:xfrm>
              <a:off x="1688430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463139"/>
                  </p:ext>
                </p:extLst>
              </p:nvPr>
            </p:nvGraphicFramePr>
            <p:xfrm>
              <a:off x="1688430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491948"/>
                  </p:ext>
                </p:extLst>
              </p:nvPr>
            </p:nvGraphicFramePr>
            <p:xfrm>
              <a:off x="623346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491948"/>
                  </p:ext>
                </p:extLst>
              </p:nvPr>
            </p:nvGraphicFramePr>
            <p:xfrm>
              <a:off x="623346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175732"/>
                  </p:ext>
                </p:extLst>
              </p:nvPr>
            </p:nvGraphicFramePr>
            <p:xfrm>
              <a:off x="975143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175732"/>
                  </p:ext>
                </p:extLst>
              </p:nvPr>
            </p:nvGraphicFramePr>
            <p:xfrm>
              <a:off x="975143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99136" y="3713039"/>
                <a:ext cx="3854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136" y="3713039"/>
                <a:ext cx="3854844" cy="646331"/>
              </a:xfrm>
              <a:prstGeom prst="rect">
                <a:avLst/>
              </a:prstGeom>
              <a:blipFill>
                <a:blip r:embed="rId9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65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9559" y="1520825"/>
                <a:ext cx="6723744" cy="485094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  <a:p>
                <a:endParaRPr lang="en-US" altLang="zh-TW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𝑛𝑑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/>
              </a:p>
              <a:p>
                <a:endParaRPr lang="en-US" altLang="zh-TW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5    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</a:rPr>
                              <m:t>where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=##⋕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23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9559" y="1520825"/>
                <a:ext cx="6723744" cy="4850946"/>
              </a:xfrm>
              <a:blipFill>
                <a:blip r:embed="rId3"/>
                <a:stretch>
                  <a:fillRect l="-725" t="-1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內容版面配置區 2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601823" y="1825625"/>
                <a:ext cx="3526972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000" b="1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20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4" name="內容版面配置區 2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601823" y="1825625"/>
                <a:ext cx="3526972" cy="4351338"/>
              </a:xfrm>
              <a:blipFill>
                <a:blip r:embed="rId4"/>
                <a:stretch>
                  <a:fillRect l="-1554" t="-1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5B4F1C7B-DD7B-84D3-CEB5-C5E27D3D2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5124209"/>
                  </p:ext>
                </p:extLst>
              </p:nvPr>
            </p:nvGraphicFramePr>
            <p:xfrm>
              <a:off x="10121235" y="209952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5B4F1C7B-DD7B-84D3-CEB5-C5E27D3D2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5124209"/>
                  </p:ext>
                </p:extLst>
              </p:nvPr>
            </p:nvGraphicFramePr>
            <p:xfrm>
              <a:off x="10121235" y="209952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639" t="-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63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639" t="-201639" r="-2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1639" t="-20163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201639" t="-201639" r="-327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F259CB6-C23C-3A6E-BC34-AE5C613D1EFF}"/>
              </a:ext>
            </a:extLst>
          </p:cNvPr>
          <p:cNvSpPr/>
          <p:nvPr/>
        </p:nvSpPr>
        <p:spPr>
          <a:xfrm>
            <a:off x="10517415" y="1806626"/>
            <a:ext cx="1008000" cy="1008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295CFF-C0E8-AACE-A000-60D651263DD2}"/>
              </a:ext>
            </a:extLst>
          </p:cNvPr>
          <p:cNvSpPr/>
          <p:nvPr/>
        </p:nvSpPr>
        <p:spPr>
          <a:xfrm>
            <a:off x="9867525" y="1810531"/>
            <a:ext cx="1008000" cy="100800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34938-233E-A539-1486-089CA32DC2D2}"/>
              </a:ext>
            </a:extLst>
          </p:cNvPr>
          <p:cNvSpPr/>
          <p:nvPr/>
        </p:nvSpPr>
        <p:spPr>
          <a:xfrm>
            <a:off x="10517415" y="2451655"/>
            <a:ext cx="1008000" cy="10080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3BCF39-B9F6-BC69-D2C7-3444F09DED82}"/>
              </a:ext>
            </a:extLst>
          </p:cNvPr>
          <p:cNvSpPr/>
          <p:nvPr/>
        </p:nvSpPr>
        <p:spPr>
          <a:xfrm>
            <a:off x="9867525" y="2455560"/>
            <a:ext cx="1008000" cy="1008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FE5B65B-9E2C-B696-956B-B250F60F6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358" y="5056418"/>
            <a:ext cx="1874354" cy="14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0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  <a:p>
                <a:endParaRPr lang="en-US" altLang="zh-TW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endParaRPr lang="en-US" altLang="zh-TW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23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  <a:blipFill rotWithShape="0">
                <a:blip r:embed="rId3"/>
                <a:stretch>
                  <a:fillRect l="-725" t="-1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BF44F8D-8731-184C-0A8C-27801E88249D}"/>
              </a:ext>
            </a:extLst>
          </p:cNvPr>
          <p:cNvGrpSpPr/>
          <p:nvPr/>
        </p:nvGrpSpPr>
        <p:grpSpPr>
          <a:xfrm>
            <a:off x="4926604" y="3574501"/>
            <a:ext cx="4807131" cy="1481852"/>
            <a:chOff x="2983501" y="3574501"/>
            <a:chExt cx="4807131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05773750"/>
                    </p:ext>
                  </p:extLst>
                </p:nvPr>
              </p:nvGraphicFramePr>
              <p:xfrm>
                <a:off x="483086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05773750"/>
                    </p:ext>
                  </p:extLst>
                </p:nvPr>
              </p:nvGraphicFramePr>
              <p:xfrm>
                <a:off x="483086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14552432"/>
                    </p:ext>
                  </p:extLst>
                </p:nvPr>
              </p:nvGraphicFramePr>
              <p:xfrm>
                <a:off x="340229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6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14552432"/>
                    </p:ext>
                  </p:extLst>
                </p:nvPr>
              </p:nvGraphicFramePr>
              <p:xfrm>
                <a:off x="340229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236431"/>
                    </p:ext>
                  </p:extLst>
                </p:nvPr>
              </p:nvGraphicFramePr>
              <p:xfrm>
                <a:off x="625943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236431"/>
                    </p:ext>
                  </p:extLst>
                </p:nvPr>
              </p:nvGraphicFramePr>
              <p:xfrm>
                <a:off x="625943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/>
                <p:cNvSpPr txBox="1"/>
                <p:nvPr/>
              </p:nvSpPr>
              <p:spPr>
                <a:xfrm>
                  <a:off x="2983501" y="3574501"/>
                  <a:ext cx="4807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3501" y="3574501"/>
                  <a:ext cx="480713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28C3850-BFFC-BBA6-2CA7-89E0DC96D829}"/>
              </a:ext>
            </a:extLst>
          </p:cNvPr>
          <p:cNvGrpSpPr/>
          <p:nvPr/>
        </p:nvGrpSpPr>
        <p:grpSpPr>
          <a:xfrm>
            <a:off x="9362734" y="3574501"/>
            <a:ext cx="2732289" cy="1481852"/>
            <a:chOff x="7980738" y="3574501"/>
            <a:chExt cx="2732289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95609975"/>
                    </p:ext>
                  </p:extLst>
                </p:nvPr>
              </p:nvGraphicFramePr>
              <p:xfrm>
                <a:off x="8801073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95609975"/>
                    </p:ext>
                  </p:extLst>
                </p:nvPr>
              </p:nvGraphicFramePr>
              <p:xfrm>
                <a:off x="8801073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7980738" y="3574501"/>
                  <a:ext cx="27322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738" y="3574501"/>
                  <a:ext cx="273228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152E502-318F-2564-619D-86C25B335291}"/>
              </a:ext>
            </a:extLst>
          </p:cNvPr>
          <p:cNvGrpSpPr/>
          <p:nvPr/>
        </p:nvGrpSpPr>
        <p:grpSpPr>
          <a:xfrm>
            <a:off x="5705217" y="5191290"/>
            <a:ext cx="5359612" cy="1481852"/>
            <a:chOff x="3398442" y="5191290"/>
            <a:chExt cx="5359612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21030763"/>
                    </p:ext>
                  </p:extLst>
                </p:nvPr>
              </p:nvGraphicFramePr>
              <p:xfrm>
                <a:off x="3398442" y="5551428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21030763"/>
                    </p:ext>
                  </p:extLst>
                </p:nvPr>
              </p:nvGraphicFramePr>
              <p:xfrm>
                <a:off x="3398442" y="5551428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3398442" y="5191290"/>
                  <a:ext cx="53596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442" y="5191290"/>
                  <a:ext cx="535961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80699388"/>
                    </p:ext>
                  </p:extLst>
                </p:nvPr>
              </p:nvGraphicFramePr>
              <p:xfrm>
                <a:off x="4830866" y="5560622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4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80699388"/>
                    </p:ext>
                  </p:extLst>
                </p:nvPr>
              </p:nvGraphicFramePr>
              <p:xfrm>
                <a:off x="4830866" y="5560622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30286475"/>
                    </p:ext>
                  </p:extLst>
                </p:nvPr>
              </p:nvGraphicFramePr>
              <p:xfrm>
                <a:off x="6248736" y="5558975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30286475"/>
                    </p:ext>
                  </p:extLst>
                </p:nvPr>
              </p:nvGraphicFramePr>
              <p:xfrm>
                <a:off x="6248736" y="5558975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05600845"/>
                    </p:ext>
                  </p:extLst>
                </p:nvPr>
              </p:nvGraphicFramePr>
              <p:xfrm>
                <a:off x="7645654" y="5558975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6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05600845"/>
                    </p:ext>
                  </p:extLst>
                </p:nvPr>
              </p:nvGraphicFramePr>
              <p:xfrm>
                <a:off x="7645654" y="5558975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364288" y="3860414"/>
                <a:ext cx="3036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𝑐𝑜𝑛𝑛𝑒𝑐𝑡𝑒𝑑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𝑛𝑒𝑖𝑔h𝑏𝑜𝑟h𝑜𝑜𝑑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288" y="3860414"/>
                <a:ext cx="3036228" cy="369332"/>
              </a:xfrm>
              <a:prstGeom prst="rect">
                <a:avLst/>
              </a:prstGeom>
              <a:blipFill>
                <a:blip r:embed="rId7"/>
                <a:stretch>
                  <a:fillRect l="-60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343776"/>
                  </p:ext>
                </p:extLst>
              </p:nvPr>
            </p:nvGraphicFramePr>
            <p:xfrm>
              <a:off x="2189385" y="463503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343776"/>
                  </p:ext>
                </p:extLst>
              </p:nvPr>
            </p:nvGraphicFramePr>
            <p:xfrm>
              <a:off x="2189385" y="463503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FBD8EA0C-682D-B533-24D9-9B5E0DC3AB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678" y="4612828"/>
            <a:ext cx="1156923" cy="115692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C1EC41C-87A7-30A8-433C-DC7475773DE4}"/>
              </a:ext>
            </a:extLst>
          </p:cNvPr>
          <p:cNvSpPr txBox="1"/>
          <p:nvPr/>
        </p:nvSpPr>
        <p:spPr>
          <a:xfrm>
            <a:off x="6962395" y="1933332"/>
            <a:ext cx="4891754" cy="139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b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與相鄰像素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(c)</a:t>
            </a:r>
            <a:r>
              <a:rPr lang="zh-TW" altLang="en-US" i="1" dirty="0">
                <a:solidFill>
                  <a:srgbClr val="FF000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一樣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/>
            </a:r>
            <a:b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    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</a:t>
            </a:r>
            <a:r>
              <a:rPr lang="zh-TW" altLang="en-US" i="1" dirty="0">
                <a:solidFill>
                  <a:srgbClr val="FF000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且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與剩下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en-US" altLang="zh-TW" i="1" dirty="0" err="1">
                <a:latin typeface="Noto Sans TC" panose="020B0200000000000000" pitchFamily="34" charset="-120"/>
                <a:ea typeface="Noto Sans TC" panose="020B0200000000000000" pitchFamily="34" charset="-120"/>
              </a:rPr>
              <a:t>d,e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任一或全部</a:t>
            </a:r>
            <a:r>
              <a:rPr lang="zh-TW" altLang="en-US" i="1" dirty="0">
                <a:solidFill>
                  <a:srgbClr val="FF000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不一樣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全部像素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en-US" altLang="zh-TW" i="1" dirty="0" err="1">
                <a:latin typeface="Noto Sans TC" panose="020B0200000000000000" pitchFamily="34" charset="-120"/>
                <a:ea typeface="Noto Sans TC" panose="020B0200000000000000" pitchFamily="34" charset="-120"/>
              </a:rPr>
              <a:t>b,c,d,e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都一樣。</a:t>
            </a:r>
            <a:endParaRPr lang="en-US" altLang="zh-TW" i="1" dirty="0">
              <a:solidFill>
                <a:srgbClr val="7030A0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b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與相鄰像素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(c)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不一樣。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10A0766-90DB-CEFA-56C6-F2F64DCDBD61}"/>
              </a:ext>
            </a:extLst>
          </p:cNvPr>
          <p:cNvSpPr/>
          <p:nvPr/>
        </p:nvSpPr>
        <p:spPr>
          <a:xfrm>
            <a:off x="2548947" y="4635029"/>
            <a:ext cx="752838" cy="73950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BA4BBFE-2E27-182A-AAE9-27D255DFD159}"/>
              </a:ext>
            </a:extLst>
          </p:cNvPr>
          <p:cNvSpPr/>
          <p:nvPr/>
        </p:nvSpPr>
        <p:spPr>
          <a:xfrm>
            <a:off x="5719464" y="3931209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A878E3F-4220-E04F-AD48-3E366A85FC1B}"/>
              </a:ext>
            </a:extLst>
          </p:cNvPr>
          <p:cNvSpPr/>
          <p:nvPr/>
        </p:nvSpPr>
        <p:spPr>
          <a:xfrm>
            <a:off x="7148034" y="3940610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44B1462-CF4C-7CD1-B40D-937CE19E2D8D}"/>
              </a:ext>
            </a:extLst>
          </p:cNvPr>
          <p:cNvSpPr/>
          <p:nvPr/>
        </p:nvSpPr>
        <p:spPr>
          <a:xfrm>
            <a:off x="8578546" y="3940609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B6D200-D74E-0C5D-CB53-1B8163CBF782}"/>
              </a:ext>
            </a:extLst>
          </p:cNvPr>
          <p:cNvSpPr/>
          <p:nvPr/>
        </p:nvSpPr>
        <p:spPr>
          <a:xfrm>
            <a:off x="10545211" y="3939916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235F05-BE92-C1C4-0497-D40BB4358EF7}"/>
              </a:ext>
            </a:extLst>
          </p:cNvPr>
          <p:cNvSpPr/>
          <p:nvPr/>
        </p:nvSpPr>
        <p:spPr>
          <a:xfrm>
            <a:off x="6066335" y="5548272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E443B15-0A74-F415-FD7A-62BD2C9995A2}"/>
              </a:ext>
            </a:extLst>
          </p:cNvPr>
          <p:cNvSpPr/>
          <p:nvPr/>
        </p:nvSpPr>
        <p:spPr>
          <a:xfrm>
            <a:off x="7510331" y="5557193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9AB1B79-EFB0-5EBE-DE85-15362406AACD}"/>
              </a:ext>
            </a:extLst>
          </p:cNvPr>
          <p:cNvSpPr/>
          <p:nvPr/>
        </p:nvSpPr>
        <p:spPr>
          <a:xfrm>
            <a:off x="8929576" y="5553997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AE1931-3E45-3CC2-057D-43C3216C7B73}"/>
              </a:ext>
            </a:extLst>
          </p:cNvPr>
          <p:cNvSpPr/>
          <p:nvPr/>
        </p:nvSpPr>
        <p:spPr>
          <a:xfrm>
            <a:off x="10326493" y="5548272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38DA0DC4-BCC0-0E54-91D0-B6750EBCE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88434"/>
              </p:ext>
            </p:extLst>
          </p:nvPr>
        </p:nvGraphicFramePr>
        <p:xfrm>
          <a:off x="3807510" y="4637682"/>
          <a:ext cx="11124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id="{4746F2D8-58AB-D473-92D9-622E6682E0B3}"/>
              </a:ext>
            </a:extLst>
          </p:cNvPr>
          <p:cNvSpPr/>
          <p:nvPr/>
        </p:nvSpPr>
        <p:spPr>
          <a:xfrm>
            <a:off x="4167072" y="4637681"/>
            <a:ext cx="752838" cy="73950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647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endParaRPr lang="zh-TW" altLang="en-US" b="1" dirty="0">
              <a:highlight>
                <a:srgbClr val="00FF00"/>
              </a:highlight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615936"/>
                <a:ext cx="6723744" cy="14363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615936"/>
                <a:ext cx="6723744" cy="1436321"/>
              </a:xfrm>
              <a:blipFill>
                <a:blip r:embed="rId3"/>
                <a:stretch>
                  <a:fillRect l="-816" t="-63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內容版面配置區 4"/>
          <p:cNvGraphicFramePr>
            <a:graphicFrameLocks/>
          </p:cNvGraphicFramePr>
          <p:nvPr/>
        </p:nvGraphicFramePr>
        <p:xfrm>
          <a:off x="838199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1020725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20725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20724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020723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8015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4</a:t>
            </a:r>
          </a:p>
          <a:p>
            <a:pPr algn="ctr"/>
            <a:r>
              <a:rPr lang="en-US" altLang="zh-TW" dirty="0"/>
              <a:t>(crossing)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096000" y="1954306"/>
                <a:ext cx="5958254" cy="987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5  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𝑤h𝑒𝑟𝑒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#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#=##########</m:t>
                              </m:r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𝑛𝑢𝑚𝑏𝑒𝑟𝑜𝑓</m:t>
                              </m:r>
                              <m:r>
                                <a:rPr lang="en-US" altLang="zh-TW" sz="20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######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4306"/>
                <a:ext cx="5958254" cy="987193"/>
              </a:xfrm>
              <a:prstGeom prst="rect">
                <a:avLst/>
              </a:prstGeom>
              <a:blipFill>
                <a:blip r:embed="rId4"/>
                <a:stretch>
                  <a:fillRect t="-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125002"/>
              </p:ext>
            </p:extLst>
          </p:nvPr>
        </p:nvGraphicFramePr>
        <p:xfrm>
          <a:off x="3637084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文字方塊 28"/>
          <p:cNvSpPr txBox="1"/>
          <p:nvPr/>
        </p:nvSpPr>
        <p:spPr>
          <a:xfrm>
            <a:off x="3819610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819610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819609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819608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56900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5</a:t>
            </a:r>
          </a:p>
          <a:p>
            <a:pPr algn="ctr"/>
            <a:r>
              <a:rPr lang="en-US" altLang="zh-TW" dirty="0"/>
              <a:t>(interior)</a:t>
            </a:r>
            <a:endParaRPr lang="zh-TW" altLang="en-US" dirty="0"/>
          </a:p>
        </p:txBody>
      </p:sp>
      <p:graphicFrame>
        <p:nvGraphicFramePr>
          <p:cNvPr id="3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397641"/>
              </p:ext>
            </p:extLst>
          </p:nvPr>
        </p:nvGraphicFramePr>
        <p:xfrm>
          <a:off x="6618492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文字方塊 34"/>
          <p:cNvSpPr txBox="1"/>
          <p:nvPr/>
        </p:nvSpPr>
        <p:spPr>
          <a:xfrm>
            <a:off x="6801018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801018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6801017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801016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238308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3</a:t>
            </a:r>
          </a:p>
          <a:p>
            <a:pPr algn="ctr"/>
            <a:r>
              <a:rPr lang="en-US" altLang="zh-TW" dirty="0"/>
              <a:t>(branching)</a:t>
            </a:r>
            <a:endParaRPr lang="zh-TW" altLang="en-US" dirty="0"/>
          </a:p>
        </p:txBody>
      </p:sp>
      <p:graphicFrame>
        <p:nvGraphicFramePr>
          <p:cNvPr id="4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1830487"/>
              </p:ext>
            </p:extLst>
          </p:nvPr>
        </p:nvGraphicFramePr>
        <p:xfrm>
          <a:off x="9599900" y="3370016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文字方塊 40"/>
          <p:cNvSpPr txBox="1"/>
          <p:nvPr/>
        </p:nvSpPr>
        <p:spPr>
          <a:xfrm>
            <a:off x="9782426" y="4553925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9782426" y="4923257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9782425" y="5292589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9782424" y="5661921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9219716" y="6031253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5</a:t>
            </a:r>
          </a:p>
          <a:p>
            <a:pPr algn="ctr"/>
            <a:r>
              <a:rPr lang="en-US" altLang="zh-TW" dirty="0"/>
              <a:t>(interior)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078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5" grpId="0"/>
      <p:bldP spid="26" grpId="0"/>
      <p:bldP spid="9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2D66F-BE1D-B067-F813-71BC6D84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DB9AE-77A1-315B-04CB-9AC0BECA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6.1.0 Introduction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(Level Of Vision)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4DAAF4-98A4-E8C4-55DC-FFE6DC6D1F6D}"/>
              </a:ext>
            </a:extLst>
          </p:cNvPr>
          <p:cNvSpPr txBox="1"/>
          <p:nvPr/>
        </p:nvSpPr>
        <p:spPr>
          <a:xfrm>
            <a:off x="6339840" y="6596390"/>
            <a:ext cx="585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/>
              <a:t>Ref: </a:t>
            </a:r>
            <a:r>
              <a:rPr lang="en-US" altLang="zh-TW" sz="11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3"/>
              </a:rPr>
              <a:t>Low, Mid, and High-level Computer Vision and Image Processing Example Explained! </a:t>
            </a:r>
            <a:endParaRPr lang="en-US" altLang="zh-TW" sz="1100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003A51B-4EBA-57CC-1ECF-12C557507652}"/>
              </a:ext>
            </a:extLst>
          </p:cNvPr>
          <p:cNvSpPr/>
          <p:nvPr/>
        </p:nvSpPr>
        <p:spPr>
          <a:xfrm>
            <a:off x="299257" y="1973322"/>
            <a:ext cx="3009208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Acquisition (Analog)</a:t>
            </a:r>
            <a:endParaRPr lang="zh-TW" altLang="en-US" b="1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95F2BFD7-F833-7C07-D95D-37ED87B6A50E}"/>
              </a:ext>
            </a:extLst>
          </p:cNvPr>
          <p:cNvSpPr/>
          <p:nvPr/>
        </p:nvSpPr>
        <p:spPr>
          <a:xfrm>
            <a:off x="299257" y="3023604"/>
            <a:ext cx="3009208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Signal and Image Processing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7B04A553-E51A-EB4F-E053-490B59E4AE33}"/>
              </a:ext>
            </a:extLst>
          </p:cNvPr>
          <p:cNvSpPr/>
          <p:nvPr/>
        </p:nvSpPr>
        <p:spPr>
          <a:xfrm>
            <a:off x="299257" y="4073886"/>
            <a:ext cx="3009208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Pattern Recognition</a:t>
            </a:r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F81B3AE6-27D1-CF57-3EEB-700856EB5188}"/>
              </a:ext>
            </a:extLst>
          </p:cNvPr>
          <p:cNvSpPr/>
          <p:nvPr/>
        </p:nvSpPr>
        <p:spPr>
          <a:xfrm>
            <a:off x="299257" y="5124168"/>
            <a:ext cx="3009208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Artificial Intelligence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4F68D0-232E-B1E8-97F2-027429CD5BE0}"/>
              </a:ext>
            </a:extLst>
          </p:cNvPr>
          <p:cNvSpPr/>
          <p:nvPr/>
        </p:nvSpPr>
        <p:spPr>
          <a:xfrm>
            <a:off x="3682538" y="2711076"/>
            <a:ext cx="4826924" cy="33904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7AB35E3-EBBB-480D-D07C-02AD79CF3F67}"/>
              </a:ext>
            </a:extLst>
          </p:cNvPr>
          <p:cNvSpPr/>
          <p:nvPr/>
        </p:nvSpPr>
        <p:spPr>
          <a:xfrm>
            <a:off x="4142509" y="1973322"/>
            <a:ext cx="3906982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Digitalization (Digital)</a:t>
            </a:r>
            <a:endParaRPr lang="zh-TW" altLang="en-US" b="1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A34F9E2-F5E4-1007-28F4-FBE5C6FB3F53}"/>
              </a:ext>
            </a:extLst>
          </p:cNvPr>
          <p:cNvSpPr/>
          <p:nvPr/>
        </p:nvSpPr>
        <p:spPr>
          <a:xfrm>
            <a:off x="4142509" y="3020318"/>
            <a:ext cx="3906982" cy="5537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 Processing (Low Level)</a:t>
            </a:r>
            <a:endParaRPr lang="zh-TW" altLang="en-US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62553998-9E53-C3A2-47DF-BDBBFC89486F}"/>
              </a:ext>
            </a:extLst>
          </p:cNvPr>
          <p:cNvSpPr/>
          <p:nvPr/>
        </p:nvSpPr>
        <p:spPr>
          <a:xfrm>
            <a:off x="4142509" y="4073886"/>
            <a:ext cx="3906982" cy="5537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 Analysis (Mid Level)</a:t>
            </a:r>
            <a:endParaRPr lang="zh-TW" altLang="en-US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76055D7A-98AB-FA0C-3740-28F58BB7530A}"/>
              </a:ext>
            </a:extLst>
          </p:cNvPr>
          <p:cNvSpPr/>
          <p:nvPr/>
        </p:nvSpPr>
        <p:spPr>
          <a:xfrm>
            <a:off x="4142509" y="5120882"/>
            <a:ext cx="3906982" cy="5537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 Understanding (High Level)</a:t>
            </a:r>
            <a:endParaRPr lang="zh-TW" altLang="en-US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711401D-4483-66AB-1D29-D37384EB150B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3308465" y="2250196"/>
            <a:ext cx="834044" cy="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3DC2EEB-07AB-CEA8-B520-D7F5D5D0A843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3308465" y="3297192"/>
            <a:ext cx="834044" cy="3286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6077DB8-9811-C536-87D6-EE1A2AE39C25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308465" y="4350760"/>
            <a:ext cx="834044" cy="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BF5ABB6-0379-EB3B-EB05-5FD1FBB4CC6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308465" y="5397756"/>
            <a:ext cx="834044" cy="3286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6859395E-5477-E878-A71E-ADEE3999D2AA}"/>
              </a:ext>
            </a:extLst>
          </p:cNvPr>
          <p:cNvSpPr/>
          <p:nvPr/>
        </p:nvSpPr>
        <p:spPr>
          <a:xfrm>
            <a:off x="8883535" y="1973322"/>
            <a:ext cx="3009208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Interpretation (Meaning)</a:t>
            </a:r>
            <a:endParaRPr lang="zh-TW" altLang="en-US" b="1" dirty="0"/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C61B5F7-4E9E-5E94-FEC0-B84608760696}"/>
              </a:ext>
            </a:extLst>
          </p:cNvPr>
          <p:cNvSpPr/>
          <p:nvPr/>
        </p:nvSpPr>
        <p:spPr>
          <a:xfrm>
            <a:off x="8883535" y="3023604"/>
            <a:ext cx="3009208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Grouping, Color, Spatial Freq, Local Motion ...</a:t>
            </a:r>
            <a:endParaRPr lang="zh-TW" altLang="en-US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B3DED172-053D-4A50-7394-AB834287A5BA}"/>
              </a:ext>
            </a:extLst>
          </p:cNvPr>
          <p:cNvSpPr/>
          <p:nvPr/>
        </p:nvSpPr>
        <p:spPr>
          <a:xfrm>
            <a:off x="8883535" y="4073886"/>
            <a:ext cx="3009208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Textures, Surfaces, Depth ,</a:t>
            </a:r>
          </a:p>
          <a:p>
            <a:pPr algn="ctr"/>
            <a:r>
              <a:rPr lang="en-US" altLang="zh-TW" dirty="0"/>
              <a:t>Global Motion …</a:t>
            </a:r>
            <a:endParaRPr lang="zh-TW" altLang="en-US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2308EAA7-1F87-85B0-B9F5-40F6CB5FFA30}"/>
              </a:ext>
            </a:extLst>
          </p:cNvPr>
          <p:cNvSpPr/>
          <p:nvPr/>
        </p:nvSpPr>
        <p:spPr>
          <a:xfrm>
            <a:off x="8883535" y="5124168"/>
            <a:ext cx="3009208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Objects, Characters, Actions, Intentions…</a:t>
            </a:r>
            <a:endParaRPr lang="zh-TW" altLang="en-US" dirty="0"/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95DCB988-4ED1-1ADF-002F-094431E064E6}"/>
              </a:ext>
            </a:extLst>
          </p:cNvPr>
          <p:cNvCxnSpPr>
            <a:cxnSpLocks/>
            <a:stCxn id="29" idx="3"/>
            <a:endCxn id="62" idx="1"/>
          </p:cNvCxnSpPr>
          <p:nvPr/>
        </p:nvCxnSpPr>
        <p:spPr>
          <a:xfrm>
            <a:off x="8049491" y="3297192"/>
            <a:ext cx="834044" cy="3286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18F069C2-BAAA-7096-8236-9266196AF162}"/>
              </a:ext>
            </a:extLst>
          </p:cNvPr>
          <p:cNvCxnSpPr>
            <a:cxnSpLocks/>
            <a:stCxn id="30" idx="3"/>
            <a:endCxn id="63" idx="1"/>
          </p:cNvCxnSpPr>
          <p:nvPr/>
        </p:nvCxnSpPr>
        <p:spPr>
          <a:xfrm>
            <a:off x="8049491" y="4350760"/>
            <a:ext cx="834044" cy="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F73A4F70-88B8-B882-3455-32030BE918C8}"/>
              </a:ext>
            </a:extLst>
          </p:cNvPr>
          <p:cNvCxnSpPr>
            <a:cxnSpLocks/>
            <a:stCxn id="31" idx="3"/>
            <a:endCxn id="64" idx="1"/>
          </p:cNvCxnSpPr>
          <p:nvPr/>
        </p:nvCxnSpPr>
        <p:spPr>
          <a:xfrm>
            <a:off x="8049491" y="5397756"/>
            <a:ext cx="834044" cy="3286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015EF5BE-CA06-97F5-CC10-71D96C2D351B}"/>
              </a:ext>
            </a:extLst>
          </p:cNvPr>
          <p:cNvCxnSpPr>
            <a:cxnSpLocks/>
          </p:cNvCxnSpPr>
          <p:nvPr/>
        </p:nvCxnSpPr>
        <p:spPr>
          <a:xfrm>
            <a:off x="8049491" y="2250196"/>
            <a:ext cx="834044" cy="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704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8-connectivity)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 pixel is an interior pixel if its value and that of each of its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8-connected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neighbor are the same(Yokoi number of an interior pixel : 5)</a:t>
            </a:r>
          </a:p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8-connectivity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of pixel is given by the number of times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條件達成次數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7707840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432667"/>
                  </p:ext>
                </p:extLst>
              </p:nvPr>
            </p:nvGraphicFramePr>
            <p:xfrm>
              <a:off x="7707840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640733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9648377"/>
                  </p:ext>
                </p:extLst>
              </p:nvPr>
            </p:nvGraphicFramePr>
            <p:xfrm>
              <a:off x="2640733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39" t="-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3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4155744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396517"/>
                  </p:ext>
                </p:extLst>
              </p:nvPr>
            </p:nvGraphicFramePr>
            <p:xfrm>
              <a:off x="4155744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25722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320821"/>
                  </p:ext>
                </p:extLst>
              </p:nvPr>
            </p:nvGraphicFramePr>
            <p:xfrm>
              <a:off x="1125722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67075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720190"/>
                  </p:ext>
                </p:extLst>
              </p:nvPr>
            </p:nvGraphicFramePr>
            <p:xfrm>
              <a:off x="567075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639" t="-20163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1639" t="-20163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918872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685844"/>
                  </p:ext>
                </p:extLst>
              </p:nvPr>
            </p:nvGraphicFramePr>
            <p:xfrm>
              <a:off x="918872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036428" y="3822406"/>
                <a:ext cx="3854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28" y="3822406"/>
                <a:ext cx="3854844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814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89559" y="1520825"/>
                <a:ext cx="6723744" cy="485094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  <a:p>
                <a:endParaRPr lang="en-US" altLang="zh-TW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𝑛𝑑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/>
              </a:p>
              <a:p>
                <a:endParaRPr lang="en-US" altLang="zh-TW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5    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</a:rPr>
                              <m:t>where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=##⋕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23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9559" y="1520825"/>
                <a:ext cx="6723744" cy="4850946"/>
              </a:xfrm>
              <a:blipFill>
                <a:blip r:embed="rId3"/>
                <a:stretch>
                  <a:fillRect l="-725" t="-1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內容版面配置區 2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601823" y="1825625"/>
                <a:ext cx="3526972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000" b="1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20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4" name="內容版面配置區 2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601823" y="1825625"/>
                <a:ext cx="3526972" cy="4351338"/>
              </a:xfrm>
              <a:blipFill>
                <a:blip r:embed="rId4"/>
                <a:stretch>
                  <a:fillRect l="-1554" t="-1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5B4F1C7B-DD7B-84D3-CEB5-C5E27D3D252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21235" y="209952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5B4F1C7B-DD7B-84D3-CEB5-C5E27D3D252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21235" y="209952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639" t="-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63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639" t="-201639" r="-2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1639" t="-20163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201639" t="-201639" r="-327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F259CB6-C23C-3A6E-BC34-AE5C613D1EFF}"/>
              </a:ext>
            </a:extLst>
          </p:cNvPr>
          <p:cNvSpPr/>
          <p:nvPr/>
        </p:nvSpPr>
        <p:spPr>
          <a:xfrm>
            <a:off x="10517415" y="1806626"/>
            <a:ext cx="1008000" cy="1008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295CFF-C0E8-AACE-A000-60D651263DD2}"/>
              </a:ext>
            </a:extLst>
          </p:cNvPr>
          <p:cNvSpPr/>
          <p:nvPr/>
        </p:nvSpPr>
        <p:spPr>
          <a:xfrm>
            <a:off x="9867525" y="1810531"/>
            <a:ext cx="1008000" cy="100800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34938-233E-A539-1486-089CA32DC2D2}"/>
              </a:ext>
            </a:extLst>
          </p:cNvPr>
          <p:cNvSpPr/>
          <p:nvPr/>
        </p:nvSpPr>
        <p:spPr>
          <a:xfrm>
            <a:off x="10517415" y="2451655"/>
            <a:ext cx="1008000" cy="10080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3BCF39-B9F6-BC69-D2C7-3444F09DED82}"/>
              </a:ext>
            </a:extLst>
          </p:cNvPr>
          <p:cNvSpPr/>
          <p:nvPr/>
        </p:nvSpPr>
        <p:spPr>
          <a:xfrm>
            <a:off x="9867525" y="2455560"/>
            <a:ext cx="1008000" cy="1008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FE5B65B-9E2C-B696-956B-B250F60F6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358" y="5056418"/>
            <a:ext cx="1874354" cy="141193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0A863A8-E5B0-27C7-F0CB-556DDF60E139}"/>
              </a:ext>
            </a:extLst>
          </p:cNvPr>
          <p:cNvSpPr/>
          <p:nvPr/>
        </p:nvSpPr>
        <p:spPr>
          <a:xfrm>
            <a:off x="145473" y="1444336"/>
            <a:ext cx="6277295" cy="1767708"/>
          </a:xfrm>
          <a:prstGeom prst="rect">
            <a:avLst/>
          </a:prstGeom>
          <a:solidFill>
            <a:schemeClr val="bg2">
              <a:lumMod val="75000"/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438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𝑛𝑑</m:t>
                            </m:r>
                            <m:r>
                              <a:rPr lang="en-US" altLang="zh-TW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  <a:p>
                <a:endParaRPr lang="en-US" altLang="zh-TW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endParaRPr lang="en-US" altLang="zh-TW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23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  <a:blipFill>
                <a:blip r:embed="rId3"/>
                <a:stretch>
                  <a:fillRect l="-725" t="-1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BF44F8D-8731-184C-0A8C-27801E88249D}"/>
              </a:ext>
            </a:extLst>
          </p:cNvPr>
          <p:cNvGrpSpPr/>
          <p:nvPr/>
        </p:nvGrpSpPr>
        <p:grpSpPr>
          <a:xfrm>
            <a:off x="4926604" y="3574501"/>
            <a:ext cx="4807131" cy="1481852"/>
            <a:chOff x="2983501" y="3574501"/>
            <a:chExt cx="4807131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3589836"/>
                    </p:ext>
                  </p:extLst>
                </p:nvPr>
              </p:nvGraphicFramePr>
              <p:xfrm>
                <a:off x="483086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3589836"/>
                    </p:ext>
                  </p:extLst>
                </p:nvPr>
              </p:nvGraphicFramePr>
              <p:xfrm>
                <a:off x="483086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9229134"/>
                    </p:ext>
                  </p:extLst>
                </p:nvPr>
              </p:nvGraphicFramePr>
              <p:xfrm>
                <a:off x="340229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6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9229134"/>
                    </p:ext>
                  </p:extLst>
                </p:nvPr>
              </p:nvGraphicFramePr>
              <p:xfrm>
                <a:off x="340229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25749082"/>
                    </p:ext>
                  </p:extLst>
                </p:nvPr>
              </p:nvGraphicFramePr>
              <p:xfrm>
                <a:off x="625943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625749082"/>
                    </p:ext>
                  </p:extLst>
                </p:nvPr>
              </p:nvGraphicFramePr>
              <p:xfrm>
                <a:off x="6259436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/>
                <p:cNvSpPr txBox="1"/>
                <p:nvPr/>
              </p:nvSpPr>
              <p:spPr>
                <a:xfrm>
                  <a:off x="2983501" y="3574501"/>
                  <a:ext cx="4807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3501" y="3574501"/>
                  <a:ext cx="480713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28C3850-BFFC-BBA6-2CA7-89E0DC96D829}"/>
              </a:ext>
            </a:extLst>
          </p:cNvPr>
          <p:cNvGrpSpPr/>
          <p:nvPr/>
        </p:nvGrpSpPr>
        <p:grpSpPr>
          <a:xfrm>
            <a:off x="9362734" y="3574501"/>
            <a:ext cx="2732289" cy="1481852"/>
            <a:chOff x="7980738" y="3574501"/>
            <a:chExt cx="2732289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內容版面配置區 4"/>
                <p:cNvGraphicFramePr>
                  <a:graphicFrameLocks/>
                </p:cNvGraphicFramePr>
                <p:nvPr/>
              </p:nvGraphicFramePr>
              <p:xfrm>
                <a:off x="8801073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內容版面配置區 4"/>
                <p:cNvGraphicFramePr>
                  <a:graphicFrameLocks/>
                </p:cNvGraphicFramePr>
                <p:nvPr/>
              </p:nvGraphicFramePr>
              <p:xfrm>
                <a:off x="8801073" y="3943833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7980738" y="3574501"/>
                  <a:ext cx="27322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738" y="3574501"/>
                  <a:ext cx="273228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152E502-318F-2564-619D-86C25B335291}"/>
              </a:ext>
            </a:extLst>
          </p:cNvPr>
          <p:cNvGrpSpPr/>
          <p:nvPr/>
        </p:nvGrpSpPr>
        <p:grpSpPr>
          <a:xfrm>
            <a:off x="5705217" y="5191290"/>
            <a:ext cx="5359612" cy="1481852"/>
            <a:chOff x="3398442" y="5191290"/>
            <a:chExt cx="5359612" cy="148185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內容版面配置區 4"/>
                <p:cNvGraphicFramePr>
                  <a:graphicFrameLocks/>
                </p:cNvGraphicFramePr>
                <p:nvPr/>
              </p:nvGraphicFramePr>
              <p:xfrm>
                <a:off x="3398442" y="5551428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內容版面配置區 4"/>
                <p:cNvGraphicFramePr>
                  <a:graphicFrameLocks/>
                </p:cNvGraphicFramePr>
                <p:nvPr/>
              </p:nvGraphicFramePr>
              <p:xfrm>
                <a:off x="3398442" y="5551428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3398442" y="5191290"/>
                  <a:ext cx="53596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442" y="5191290"/>
                  <a:ext cx="535961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58012898"/>
                    </p:ext>
                  </p:extLst>
                </p:nvPr>
              </p:nvGraphicFramePr>
              <p:xfrm>
                <a:off x="4830866" y="5560622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4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58012898"/>
                    </p:ext>
                  </p:extLst>
                </p:nvPr>
              </p:nvGraphicFramePr>
              <p:xfrm>
                <a:off x="4830866" y="5560622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74771243"/>
                    </p:ext>
                  </p:extLst>
                </p:nvPr>
              </p:nvGraphicFramePr>
              <p:xfrm>
                <a:off x="6248736" y="5558975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74771243"/>
                    </p:ext>
                  </p:extLst>
                </p:nvPr>
              </p:nvGraphicFramePr>
              <p:xfrm>
                <a:off x="6248736" y="5558975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98710119"/>
                    </p:ext>
                  </p:extLst>
                </p:nvPr>
              </p:nvGraphicFramePr>
              <p:xfrm>
                <a:off x="7645654" y="5558975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6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598710119"/>
                    </p:ext>
                  </p:extLst>
                </p:nvPr>
              </p:nvGraphicFramePr>
              <p:xfrm>
                <a:off x="7645654" y="5558975"/>
                <a:ext cx="1112400" cy="111252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3708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70800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1</a:t>
                            </a:r>
                            <a:endParaRPr lang="zh-TW" altLang="en-US" dirty="0"/>
                          </a:p>
                        </a:txBody>
                        <a:tcPr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TW" dirty="0"/>
                              <a:t>0</a:t>
                            </a:r>
                            <a:endParaRPr lang="zh-TW" altLang="en-US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6430" y="3499141"/>
                <a:ext cx="3036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𝑐𝑜𝑛𝑛𝑒𝑐𝑡𝑒𝑑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𝑛𝑒𝑖𝑔h𝑏𝑜𝑟h𝑜𝑜𝑑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0" y="3499141"/>
                <a:ext cx="3036228" cy="369332"/>
              </a:xfrm>
              <a:prstGeom prst="rect">
                <a:avLst/>
              </a:prstGeom>
              <a:blipFill>
                <a:blip r:embed="rId7"/>
                <a:stretch>
                  <a:fillRect l="-60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2189385" y="463503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2189385" y="463503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FBD8EA0C-682D-B533-24D9-9B5E0DC3AB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742" y="4637934"/>
            <a:ext cx="1156923" cy="115692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C1EC41C-87A7-30A8-433C-DC7475773DE4}"/>
              </a:ext>
            </a:extLst>
          </p:cNvPr>
          <p:cNvSpPr txBox="1"/>
          <p:nvPr/>
        </p:nvSpPr>
        <p:spPr>
          <a:xfrm>
            <a:off x="6941999" y="1884975"/>
            <a:ext cx="3972379" cy="139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b="1" i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Hint: </a:t>
            </a:r>
            <a:r>
              <a:rPr lang="en-US" altLang="zh-TW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與相鄰像素 </a:t>
            </a:r>
            <a:r>
              <a:rPr lang="en-US" altLang="zh-TW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(c)</a:t>
            </a:r>
            <a:r>
              <a:rPr lang="zh-TW" altLang="en-US" b="1" i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不一樣</a:t>
            </a:r>
            <a:r>
              <a:rPr lang="zh-TW" altLang="en-US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zh-TW" altLang="en-US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b="1" i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lang="zh-TW" altLang="en-US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與剩下</a:t>
            </a:r>
            <a:r>
              <a:rPr lang="en-US" altLang="zh-TW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i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d,e</a:t>
            </a:r>
            <a:r>
              <a:rPr lang="en-US" altLang="zh-TW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任一或全部</a:t>
            </a:r>
            <a:r>
              <a:rPr lang="zh-TW" altLang="en-US" b="1" i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一樣</a:t>
            </a:r>
            <a:r>
              <a:rPr lang="zh-TW" altLang="en-US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b="1" i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Hint: </a:t>
            </a:r>
            <a:r>
              <a:rPr lang="zh-TW" altLang="en-US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全部像素</a:t>
            </a:r>
            <a:r>
              <a:rPr lang="en-US" altLang="zh-TW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i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b,c,d,e</a:t>
            </a:r>
            <a:r>
              <a:rPr lang="en-US" altLang="zh-TW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都一樣。</a:t>
            </a:r>
            <a:endParaRPr lang="en-US" altLang="zh-TW" b="1" i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b="1" i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Hint: </a:t>
            </a:r>
            <a:r>
              <a:rPr lang="zh-TW" altLang="en-US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前兩者的其餘情況。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10A0766-90DB-CEFA-56C6-F2F64DCDBD61}"/>
              </a:ext>
            </a:extLst>
          </p:cNvPr>
          <p:cNvSpPr/>
          <p:nvPr/>
        </p:nvSpPr>
        <p:spPr>
          <a:xfrm>
            <a:off x="2548947" y="4635029"/>
            <a:ext cx="752838" cy="73950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BA4BBFE-2E27-182A-AAE9-27D255DFD159}"/>
              </a:ext>
            </a:extLst>
          </p:cNvPr>
          <p:cNvSpPr/>
          <p:nvPr/>
        </p:nvSpPr>
        <p:spPr>
          <a:xfrm>
            <a:off x="5719464" y="3931209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A878E3F-4220-E04F-AD48-3E366A85FC1B}"/>
              </a:ext>
            </a:extLst>
          </p:cNvPr>
          <p:cNvSpPr/>
          <p:nvPr/>
        </p:nvSpPr>
        <p:spPr>
          <a:xfrm>
            <a:off x="7148034" y="3940610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44B1462-CF4C-7CD1-B40D-937CE19E2D8D}"/>
              </a:ext>
            </a:extLst>
          </p:cNvPr>
          <p:cNvSpPr/>
          <p:nvPr/>
        </p:nvSpPr>
        <p:spPr>
          <a:xfrm>
            <a:off x="8578546" y="3940609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B6D200-D74E-0C5D-CB53-1B8163CBF782}"/>
              </a:ext>
            </a:extLst>
          </p:cNvPr>
          <p:cNvSpPr/>
          <p:nvPr/>
        </p:nvSpPr>
        <p:spPr>
          <a:xfrm>
            <a:off x="10545211" y="3939916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235F05-BE92-C1C4-0497-D40BB4358EF7}"/>
              </a:ext>
            </a:extLst>
          </p:cNvPr>
          <p:cNvSpPr/>
          <p:nvPr/>
        </p:nvSpPr>
        <p:spPr>
          <a:xfrm>
            <a:off x="6066335" y="5548272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E443B15-0A74-F415-FD7A-62BD2C9995A2}"/>
              </a:ext>
            </a:extLst>
          </p:cNvPr>
          <p:cNvSpPr/>
          <p:nvPr/>
        </p:nvSpPr>
        <p:spPr>
          <a:xfrm>
            <a:off x="7510331" y="5557193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9AB1B79-EFB0-5EBE-DE85-15362406AACD}"/>
              </a:ext>
            </a:extLst>
          </p:cNvPr>
          <p:cNvSpPr/>
          <p:nvPr/>
        </p:nvSpPr>
        <p:spPr>
          <a:xfrm>
            <a:off x="8929576" y="5553997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AE1931-3E45-3CC2-057D-43C3216C7B73}"/>
              </a:ext>
            </a:extLst>
          </p:cNvPr>
          <p:cNvSpPr/>
          <p:nvPr/>
        </p:nvSpPr>
        <p:spPr>
          <a:xfrm>
            <a:off x="10326493" y="5548272"/>
            <a:ext cx="738335" cy="75876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38DA0DC4-BCC0-0E54-91D0-B6750EBCE060}"/>
              </a:ext>
            </a:extLst>
          </p:cNvPr>
          <p:cNvGraphicFramePr>
            <a:graphicFrameLocks noGrp="1"/>
          </p:cNvGraphicFramePr>
          <p:nvPr/>
        </p:nvGraphicFramePr>
        <p:xfrm>
          <a:off x="3807510" y="4637682"/>
          <a:ext cx="11124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id="{4746F2D8-58AB-D473-92D9-622E6682E0B3}"/>
              </a:ext>
            </a:extLst>
          </p:cNvPr>
          <p:cNvSpPr/>
          <p:nvPr/>
        </p:nvSpPr>
        <p:spPr>
          <a:xfrm>
            <a:off x="4167072" y="4637681"/>
            <a:ext cx="752838" cy="73950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40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14694601"/>
              </p:ext>
            </p:extLst>
          </p:nvPr>
        </p:nvGraphicFramePr>
        <p:xfrm>
          <a:off x="713734" y="98667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2666727"/>
              </p:ext>
            </p:extLst>
          </p:nvPr>
        </p:nvGraphicFramePr>
        <p:xfrm>
          <a:off x="4603673" y="284550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060959"/>
              </p:ext>
            </p:extLst>
          </p:nvPr>
        </p:nvGraphicFramePr>
        <p:xfrm>
          <a:off x="5994505" y="287426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506752"/>
              </p:ext>
            </p:extLst>
          </p:nvPr>
        </p:nvGraphicFramePr>
        <p:xfrm>
          <a:off x="5994505" y="98667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654495"/>
              </p:ext>
            </p:extLst>
          </p:nvPr>
        </p:nvGraphicFramePr>
        <p:xfrm>
          <a:off x="9414867" y="525418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70839" y="525970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𝑰𝒔𝒐𝒍𝒂𝒕𝒆𝒅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39" y="525970"/>
                <a:ext cx="1998193" cy="369332"/>
              </a:xfrm>
              <a:prstGeom prst="rect">
                <a:avLst/>
              </a:prstGeom>
              <a:blipFill>
                <a:blip r:embed="rId3"/>
                <a:stretch>
                  <a:fillRect l="-4268" r="-30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226710" y="526197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𝑬𝒅𝒈𝒆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10" y="526197"/>
                <a:ext cx="199819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780102" y="525970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𝑪𝒐𝒏𝒏𝒆𝒄𝒕𝒊𝒏𝒈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102" y="525970"/>
                <a:ext cx="1998193" cy="369332"/>
              </a:xfrm>
              <a:prstGeom prst="rect">
                <a:avLst/>
              </a:prstGeom>
              <a:blipFill>
                <a:blip r:embed="rId5"/>
                <a:stretch>
                  <a:fillRect l="-14024" r="-1189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124280" y="4793700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𝑩𝒓𝒂𝒏𝒄𝒉𝒊𝒏𝒈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80" y="4793700"/>
                <a:ext cx="1998193" cy="369332"/>
              </a:xfrm>
              <a:prstGeom prst="rect">
                <a:avLst/>
              </a:prstGeom>
              <a:blipFill>
                <a:blip r:embed="rId6"/>
                <a:stretch>
                  <a:fillRect l="-13720" r="-1128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442591" y="4793700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𝑪𝒓𝒐𝒔𝒔𝒊𝒏𝒈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591" y="4793700"/>
                <a:ext cx="1998193" cy="369332"/>
              </a:xfrm>
              <a:prstGeom prst="rect">
                <a:avLst/>
              </a:prstGeom>
              <a:blipFill>
                <a:blip r:embed="rId7"/>
                <a:stretch>
                  <a:fillRect l="-7012" r="-457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971970" y="4793700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𝑰𝒏𝒕𝒆𝒓𝒊𝒐𝒓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970" y="4793700"/>
                <a:ext cx="1998193" cy="369332"/>
              </a:xfrm>
              <a:prstGeom prst="rect">
                <a:avLst/>
              </a:prstGeom>
              <a:blipFill>
                <a:blip r:embed="rId8"/>
                <a:stretch>
                  <a:fillRect l="-3659" r="-274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720436"/>
              </p:ext>
            </p:extLst>
          </p:nvPr>
        </p:nvGraphicFramePr>
        <p:xfrm>
          <a:off x="4603673" y="98667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8776659"/>
              </p:ext>
            </p:extLst>
          </p:nvPr>
        </p:nvGraphicFramePr>
        <p:xfrm>
          <a:off x="3212841" y="284550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414866"/>
              </p:ext>
            </p:extLst>
          </p:nvPr>
        </p:nvGraphicFramePr>
        <p:xfrm>
          <a:off x="3212841" y="98667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713734" y="2099199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s,s,s,s</a:t>
            </a:r>
            <a:r>
              <a:rPr lang="en-US" altLang="zh-TW" dirty="0"/>
              <a:t>) = 0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107190" y="2099199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548874" y="2099199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927375" y="2099542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q,r,s,s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174320" y="3986781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570108" y="3986781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27375" y="3986781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graphicFrame>
        <p:nvGraphicFramePr>
          <p:cNvPr id="3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7697408"/>
              </p:ext>
            </p:extLst>
          </p:nvPr>
        </p:nvGraphicFramePr>
        <p:xfrm>
          <a:off x="8506712" y="98667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827520"/>
              </p:ext>
            </p:extLst>
          </p:nvPr>
        </p:nvGraphicFramePr>
        <p:xfrm>
          <a:off x="9996080" y="98667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3616032"/>
              </p:ext>
            </p:extLst>
          </p:nvPr>
        </p:nvGraphicFramePr>
        <p:xfrm>
          <a:off x="8506712" y="287426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4159103"/>
              </p:ext>
            </p:extLst>
          </p:nvPr>
        </p:nvGraphicFramePr>
        <p:xfrm>
          <a:off x="9996080" y="287426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文字方塊 37"/>
          <p:cNvSpPr txBox="1"/>
          <p:nvPr/>
        </p:nvSpPr>
        <p:spPr>
          <a:xfrm>
            <a:off x="8455497" y="20954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9890429" y="210534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8455497" y="399027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890429" y="3986781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q,s,q,s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graphicFrame>
        <p:nvGraphicFramePr>
          <p:cNvPr id="4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428024"/>
              </p:ext>
            </p:extLst>
          </p:nvPr>
        </p:nvGraphicFramePr>
        <p:xfrm>
          <a:off x="907620" y="525440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" name="文字方塊 42"/>
          <p:cNvSpPr txBox="1"/>
          <p:nvPr/>
        </p:nvSpPr>
        <p:spPr>
          <a:xfrm>
            <a:off x="836762" y="6366929"/>
            <a:ext cx="13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graphicFrame>
        <p:nvGraphicFramePr>
          <p:cNvPr id="4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674886"/>
              </p:ext>
            </p:extLst>
          </p:nvPr>
        </p:nvGraphicFramePr>
        <p:xfrm>
          <a:off x="2379530" y="525440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文字方塊 44"/>
          <p:cNvSpPr txBox="1"/>
          <p:nvPr/>
        </p:nvSpPr>
        <p:spPr>
          <a:xfrm>
            <a:off x="2231322" y="6366929"/>
            <a:ext cx="135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q,q,s,q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graphicFrame>
        <p:nvGraphicFramePr>
          <p:cNvPr id="4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7857286"/>
              </p:ext>
            </p:extLst>
          </p:nvPr>
        </p:nvGraphicFramePr>
        <p:xfrm>
          <a:off x="5885488" y="525418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文字方塊 46"/>
          <p:cNvSpPr txBox="1"/>
          <p:nvPr/>
        </p:nvSpPr>
        <p:spPr>
          <a:xfrm>
            <a:off x="5803258" y="6366702"/>
            <a:ext cx="140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q,q,q,q</a:t>
            </a:r>
            <a:r>
              <a:rPr lang="en-US" altLang="zh-TW" dirty="0"/>
              <a:t>) = 4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9309216" y="636719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r,r,r,r</a:t>
            </a:r>
            <a:r>
              <a:rPr lang="en-US" altLang="zh-TW" dirty="0"/>
              <a:t>) =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6644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>
          <a:xfrm>
            <a:off x="838200" y="301820"/>
            <a:ext cx="10515600" cy="1325563"/>
          </a:xfrm>
        </p:spPr>
        <p:txBody>
          <a:bodyPr/>
          <a:lstStyle/>
          <a:p>
            <a:pPr algn="r"/>
            <a:r>
              <a:rPr lang="en-US" altLang="zh-TW" b="1" dirty="0">
                <a:highlight>
                  <a:srgbClr val="FF00FF"/>
                </a:highlight>
                <a:latin typeface="Cambria Math"/>
                <a:ea typeface="Cambria Math"/>
              </a:rPr>
              <a:t>6.2.5.1 Yokoi Connectivity Number</a:t>
            </a:r>
            <a:r>
              <a:rPr lang="zh-TW" altLang="en-US" b="1" dirty="0">
                <a:highlight>
                  <a:srgbClr val="FF00FF"/>
                </a:highlight>
                <a:latin typeface="Cambria Math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/>
                <a:ea typeface="Cambria Math"/>
              </a:rPr>
              <a:t>(</a:t>
            </a:r>
            <a:r>
              <a:rPr lang="en-US" altLang="zh-TW" b="1" dirty="0">
                <a:solidFill>
                  <a:srgbClr val="FF0000"/>
                </a:solidFill>
                <a:latin typeface="Cambria Math"/>
                <a:ea typeface="Cambria Math"/>
              </a:rPr>
              <a:t>HW</a:t>
            </a:r>
            <a:r>
              <a:rPr lang="en-US" altLang="zh-TW" b="1" dirty="0">
                <a:latin typeface="Cambria Math"/>
                <a:ea typeface="Cambria Math"/>
              </a:rPr>
              <a:t>)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2800" b="1" dirty="0">
                <a:solidFill>
                  <a:srgbClr val="FF0000"/>
                </a:solidFill>
                <a:latin typeface="Cambria Math"/>
                <a:ea typeface="Cambria Math"/>
              </a:rPr>
              <a:t>due </a:t>
            </a:r>
            <a:r>
              <a:rPr lang="en-US" altLang="zh-TW" sz="2800" b="1" dirty="0" smtClean="0">
                <a:solidFill>
                  <a:srgbClr val="FF0000"/>
                </a:solidFill>
                <a:latin typeface="Cambria Math"/>
                <a:ea typeface="Cambria Math"/>
              </a:rPr>
              <a:t>NOV. 12, </a:t>
            </a:r>
            <a:r>
              <a:rPr lang="en-US" altLang="zh-TW" sz="2800" b="1" dirty="0">
                <a:solidFill>
                  <a:srgbClr val="FF0000"/>
                </a:solidFill>
                <a:latin typeface="Cambria Math"/>
                <a:ea typeface="Cambria Math"/>
              </a:rPr>
              <a:t>2024</a:t>
            </a:r>
            <a:endParaRPr lang="zh-TW" altLang="en-US" sz="2800" b="1" dirty="0">
              <a:solidFill>
                <a:srgbClr val="FF0000"/>
              </a:solidFill>
              <a:latin typeface="Cambria Math"/>
            </a:endParaRPr>
          </a:p>
        </p:txBody>
      </p:sp>
      <p:pic>
        <p:nvPicPr>
          <p:cNvPr id="3" name="Picture 5" descr="l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4509"/>
            <a:ext cx="4465638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 descr="yoko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10" y="1690688"/>
            <a:ext cx="4240790" cy="450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28467" y="1735734"/>
            <a:ext cx="33599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&lt;Hint&gt;</a:t>
            </a:r>
          </a:p>
          <a:p>
            <a:pPr marL="342900" indent="-342900">
              <a:buAutoNum type="arabicPeriod"/>
            </a:pPr>
            <a:r>
              <a:rPr lang="en-US" altLang="zh-TW" dirty="0"/>
              <a:t>Binarize the benchmark image Lena as in HW2 by 128.</a:t>
            </a:r>
          </a:p>
          <a:p>
            <a:pPr marL="342900" indent="-342900">
              <a:buFontTx/>
              <a:buAutoNum type="arabicPeriod"/>
            </a:pPr>
            <a:r>
              <a:rPr lang="en-US" altLang="zh-TW" dirty="0"/>
              <a:t>Using 8x8 blocks as a unit,  take the topmost-left pixel as the down-sampled data, Down-sample Lena from 512x512 to 64x64 pixels.</a:t>
            </a:r>
          </a:p>
          <a:p>
            <a:pPr marL="342900" indent="-342900">
              <a:buAutoNum type="arabicPeriod"/>
            </a:pPr>
            <a:r>
              <a:rPr lang="en-US" altLang="zh-TW" dirty="0"/>
              <a:t>Count the Yokoi connectivity number.</a:t>
            </a:r>
          </a:p>
          <a:p>
            <a:pPr marL="342900" indent="-342900">
              <a:buAutoNum type="arabicPeriod"/>
            </a:pPr>
            <a:r>
              <a:rPr lang="en-US" altLang="zh-TW" dirty="0"/>
              <a:t>Result of this assignment is a 64x64 matrix. Please </a:t>
            </a:r>
            <a:r>
              <a:rPr lang="en-US" altLang="zh-TW" b="1" dirty="0"/>
              <a:t>align</a:t>
            </a:r>
            <a:r>
              <a:rPr lang="en-US" altLang="zh-TW" dirty="0"/>
              <a:t> the matrix within 1 single A4 page (using </a:t>
            </a:r>
            <a:r>
              <a:rPr lang="en-US" altLang="zh-TW" dirty="0">
                <a:solidFill>
                  <a:srgbClr val="FF0000"/>
                </a:solidFill>
              </a:rPr>
              <a:t>4-connected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15D9C1-8E0B-39E6-6202-2F5F4D005515}"/>
              </a:ext>
            </a:extLst>
          </p:cNvPr>
          <p:cNvSpPr/>
          <p:nvPr/>
        </p:nvSpPr>
        <p:spPr>
          <a:xfrm>
            <a:off x="10963275" y="3460750"/>
            <a:ext cx="79375" cy="79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C87278-B458-CAF0-7485-ABD1C57E059F}"/>
              </a:ext>
            </a:extLst>
          </p:cNvPr>
          <p:cNvSpPr/>
          <p:nvPr/>
        </p:nvSpPr>
        <p:spPr>
          <a:xfrm>
            <a:off x="7967085" y="2406650"/>
            <a:ext cx="79375" cy="79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40B24C-2914-47A8-571C-4B73EB432933}"/>
              </a:ext>
            </a:extLst>
          </p:cNvPr>
          <p:cNvSpPr/>
          <p:nvPr/>
        </p:nvSpPr>
        <p:spPr>
          <a:xfrm>
            <a:off x="8360785" y="2060575"/>
            <a:ext cx="79375" cy="79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757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6.2.5.2 </a:t>
            </a:r>
            <a:r>
              <a:rPr lang="en-US" altLang="zh-TW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 simply counts the number of transitions from symbols that are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different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from that of the center pixel to symbols that are the </a:t>
            </a:r>
            <a:r>
              <a:rPr lang="en-US" altLang="zh-TW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same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as that of the center pixel as one travels around the 8-neighborhood of a pixel.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229950" y="400129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372406"/>
                  </p:ext>
                </p:extLst>
              </p:nvPr>
            </p:nvGraphicFramePr>
            <p:xfrm>
              <a:off x="1229950" y="400129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798763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367576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936389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7505202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4018085" y="5248751"/>
            <a:ext cx="2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0: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 label  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label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55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6.2.5.2 </a:t>
            </a:r>
            <a:r>
              <a:rPr lang="en-US" altLang="zh-TW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27510" y="1658727"/>
                <a:ext cx="7548757" cy="50294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sz="2000" dirty="0"/>
              </a:p>
              <a:p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7510" y="1658727"/>
                <a:ext cx="7548757" cy="502945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2993740"/>
                  </p:ext>
                </p:extLst>
              </p:nvPr>
            </p:nvGraphicFramePr>
            <p:xfrm>
              <a:off x="441287" y="3949798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2993740"/>
                  </p:ext>
                </p:extLst>
              </p:nvPr>
            </p:nvGraphicFramePr>
            <p:xfrm>
              <a:off x="441287" y="3949798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01639" t="-1639" r="-3279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01639" t="-100000" r="-3279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954230"/>
              </p:ext>
            </p:extLst>
          </p:nvPr>
        </p:nvGraphicFramePr>
        <p:xfrm>
          <a:off x="7957154" y="3964657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75238"/>
              </p:ext>
            </p:extLst>
          </p:nvPr>
        </p:nvGraphicFramePr>
        <p:xfrm>
          <a:off x="6446247" y="394979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776175" y="3452672"/>
                <a:ext cx="191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175" y="3452672"/>
                <a:ext cx="19102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41287" y="3581241"/>
                <a:ext cx="111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7" y="3581241"/>
                <a:ext cx="11124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764333" y="2431009"/>
                <a:ext cx="1986380" cy="41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333" y="2431009"/>
                <a:ext cx="1986380" cy="41950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EFAFEE7A-8B88-7B11-F605-C01518D85AD9}"/>
              </a:ext>
            </a:extLst>
          </p:cNvPr>
          <p:cNvSpPr txBox="1"/>
          <p:nvPr/>
        </p:nvSpPr>
        <p:spPr>
          <a:xfrm>
            <a:off x="7113319" y="1639784"/>
            <a:ext cx="5047013" cy="72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a = b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且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a ≠ c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或 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a ≠ b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且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a = c</a:t>
            </a: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a = b = c</a:t>
            </a:r>
            <a:endParaRPr lang="en-US" altLang="zh-TW" i="1" dirty="0">
              <a:highlight>
                <a:srgbClr val="00FF00"/>
              </a:highlight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31792DC-1C82-5458-5B49-7B06F46F4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785874"/>
              </p:ext>
            </p:extLst>
          </p:nvPr>
        </p:nvGraphicFramePr>
        <p:xfrm>
          <a:off x="2385836" y="326574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E7DA014D-9253-62BF-D49E-D98161DD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157146"/>
              </p:ext>
            </p:extLst>
          </p:nvPr>
        </p:nvGraphicFramePr>
        <p:xfrm>
          <a:off x="4236444" y="326574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4462ABC-3C41-2518-ADEA-471DC4BFD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703546"/>
              </p:ext>
            </p:extLst>
          </p:nvPr>
        </p:nvGraphicFramePr>
        <p:xfrm>
          <a:off x="3281343" y="5243400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0683F05-633E-BFEF-84B6-B4F5897B4295}"/>
                  </a:ext>
                </a:extLst>
              </p:cNvPr>
              <p:cNvSpPr txBox="1"/>
              <p:nvPr/>
            </p:nvSpPr>
            <p:spPr>
              <a:xfrm>
                <a:off x="2882443" y="2704688"/>
                <a:ext cx="191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0683F05-633E-BFEF-84B6-B4F5897B4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443" y="2704688"/>
                <a:ext cx="19102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47688BD-E2E3-1D80-5A34-44B1370F5597}"/>
                  </a:ext>
                </a:extLst>
              </p:cNvPr>
              <p:cNvSpPr txBox="1"/>
              <p:nvPr/>
            </p:nvSpPr>
            <p:spPr>
              <a:xfrm>
                <a:off x="2882443" y="4692986"/>
                <a:ext cx="191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47688BD-E2E3-1D80-5A34-44B1370F5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443" y="4692986"/>
                <a:ext cx="19102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69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833DA-AE4A-7533-7C8A-711206AF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Joke Time 2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754CC-5697-79B4-F82A-F535D9E30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7001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connected shrink operator labels only those border pixels that can be deleted from a connected region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without disconnecting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region</a:t>
            </a: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Category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</a:rPr>
              <a:t>symbolic data domain(input/output :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binary-label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2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09857"/>
              </p:ext>
            </p:extLst>
          </p:nvPr>
        </p:nvGraphicFramePr>
        <p:xfrm>
          <a:off x="7054165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841371" y="1218482"/>
                <a:ext cx="339198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1600" b="0" i="1" dirty="0" smtClean="0">
                          <a:latin typeface="Cambria Math" panose="02040503050406030204" pitchFamily="18" charset="0"/>
                        </a:rPr>
                        <m:t>𝑖𝑛𝑎𝑙</m:t>
                      </m:r>
                      <m:r>
                        <a:rPr lang="en-US" altLang="zh-TW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dirty="0" smtClean="0">
                          <a:latin typeface="Cambria Math" panose="02040503050406030204" pitchFamily="18" charset="0"/>
                        </a:rPr>
                        <m:t>𝑂𝑢𝑡𝑝𝑢𝑡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371" y="1218482"/>
                <a:ext cx="3391987" cy="338554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6665022" y="5454852"/>
            <a:ext cx="374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FF00"/>
                </a:solidFill>
                <a:ea typeface="標楷體" panose="03000509000000000000" pitchFamily="65" charset="-120"/>
              </a:rPr>
              <a:t>green region </a:t>
            </a:r>
            <a:r>
              <a:rPr lang="en-US" altLang="zh-TW" dirty="0">
                <a:ea typeface="標楷體" panose="03000509000000000000" pitchFamily="65" charset="-120"/>
              </a:rPr>
              <a:t>are those pixels deleted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6BE3BD9-4C7C-DAEC-C394-7AA8CB52D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13757"/>
              </p:ext>
            </p:extLst>
          </p:nvPr>
        </p:nvGraphicFramePr>
        <p:xfrm>
          <a:off x="239695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F649815A-484B-FD99-8949-9BD014C973DB}"/>
              </a:ext>
            </a:extLst>
          </p:cNvPr>
          <p:cNvSpPr txBox="1"/>
          <p:nvPr/>
        </p:nvSpPr>
        <p:spPr>
          <a:xfrm>
            <a:off x="2026838" y="1218482"/>
            <a:ext cx="377516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i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307833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6C7B-BA1D-2CC2-3C27-897C2DDC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23660-24C4-924F-7533-1DFEACDE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6.1.0 Introduction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(Level Of Vision)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767FD3D-770D-4032-9D7A-DE9B2AC7F204}"/>
              </a:ext>
            </a:extLst>
          </p:cNvPr>
          <p:cNvSpPr txBox="1"/>
          <p:nvPr/>
        </p:nvSpPr>
        <p:spPr>
          <a:xfrm>
            <a:off x="6339840" y="6596390"/>
            <a:ext cx="585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/>
              <a:t>Ref: </a:t>
            </a:r>
            <a:r>
              <a:rPr lang="en-US" altLang="zh-TW" sz="11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3"/>
              </a:rPr>
              <a:t>Low, Mid, and High-level Computer Vision and Image Processing Example Explained! </a:t>
            </a:r>
            <a:endParaRPr lang="en-US" altLang="zh-TW" sz="1100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DA79EAD2-C44F-00F8-820D-280FC809C2AC}"/>
              </a:ext>
            </a:extLst>
          </p:cNvPr>
          <p:cNvSpPr/>
          <p:nvPr/>
        </p:nvSpPr>
        <p:spPr>
          <a:xfrm>
            <a:off x="182880" y="2471679"/>
            <a:ext cx="3308465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Input: Image </a:t>
            </a:r>
          </a:p>
          <a:p>
            <a:pPr algn="ctr"/>
            <a:r>
              <a:rPr lang="en-US" altLang="zh-TW" dirty="0"/>
              <a:t>Output: Image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7BB3E895-0DC6-DB55-3424-1B22F58A187C}"/>
              </a:ext>
            </a:extLst>
          </p:cNvPr>
          <p:cNvSpPr/>
          <p:nvPr/>
        </p:nvSpPr>
        <p:spPr>
          <a:xfrm>
            <a:off x="182880" y="3521961"/>
            <a:ext cx="3308465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Input: Image </a:t>
            </a:r>
          </a:p>
          <a:p>
            <a:pPr algn="ctr"/>
            <a:r>
              <a:rPr lang="en-US" altLang="zh-TW" dirty="0"/>
              <a:t>Output: Attributes</a:t>
            </a:r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BD685F2E-39FB-25C8-E916-1F196D08FC2A}"/>
              </a:ext>
            </a:extLst>
          </p:cNvPr>
          <p:cNvSpPr/>
          <p:nvPr/>
        </p:nvSpPr>
        <p:spPr>
          <a:xfrm>
            <a:off x="182880" y="4572243"/>
            <a:ext cx="3308465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Input: Attributes </a:t>
            </a:r>
          </a:p>
          <a:p>
            <a:pPr algn="ctr"/>
            <a:r>
              <a:rPr lang="en-US" altLang="zh-TW" dirty="0"/>
              <a:t>Output: Understanding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DC12427-FBC6-C3A5-0AF9-1E83039BDF0F}"/>
              </a:ext>
            </a:extLst>
          </p:cNvPr>
          <p:cNvSpPr/>
          <p:nvPr/>
        </p:nvSpPr>
        <p:spPr>
          <a:xfrm>
            <a:off x="3682538" y="2162437"/>
            <a:ext cx="4826924" cy="33904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450E748C-3A4D-3E7A-07B6-D784E3D9E72B}"/>
              </a:ext>
            </a:extLst>
          </p:cNvPr>
          <p:cNvSpPr/>
          <p:nvPr/>
        </p:nvSpPr>
        <p:spPr>
          <a:xfrm>
            <a:off x="4142509" y="2471679"/>
            <a:ext cx="3906982" cy="5537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 Processing (Low Level)</a:t>
            </a:r>
            <a:endParaRPr lang="zh-TW" altLang="en-US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100F337F-2DE3-647F-FC84-13E4A603821F}"/>
              </a:ext>
            </a:extLst>
          </p:cNvPr>
          <p:cNvSpPr/>
          <p:nvPr/>
        </p:nvSpPr>
        <p:spPr>
          <a:xfrm>
            <a:off x="4142509" y="3525247"/>
            <a:ext cx="3906982" cy="5537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 Analysis (Mid Level)</a:t>
            </a:r>
            <a:endParaRPr lang="zh-TW" altLang="en-US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BF76B749-BA7D-EA9B-7E21-E3CFCD931CA3}"/>
              </a:ext>
            </a:extLst>
          </p:cNvPr>
          <p:cNvSpPr/>
          <p:nvPr/>
        </p:nvSpPr>
        <p:spPr>
          <a:xfrm>
            <a:off x="4142509" y="4572243"/>
            <a:ext cx="3906982" cy="5537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 Understanding (High Level)</a:t>
            </a:r>
            <a:endParaRPr lang="zh-TW" altLang="en-US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199A004D-18A2-8E33-5D12-AE77FF222116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3491345" y="2748553"/>
            <a:ext cx="651164" cy="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639A6E9E-7569-F9D0-C24A-520C6F529B67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491345" y="3798835"/>
            <a:ext cx="651164" cy="3286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308F70C-9985-D2A0-2358-0FFAC6AD3039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>
            <a:off x="3491345" y="4849117"/>
            <a:ext cx="651164" cy="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BBB0B534-21E5-3FE2-EB86-8B85F0FA5ACE}"/>
              </a:ext>
            </a:extLst>
          </p:cNvPr>
          <p:cNvSpPr/>
          <p:nvPr/>
        </p:nvSpPr>
        <p:spPr>
          <a:xfrm>
            <a:off x="8700655" y="2474965"/>
            <a:ext cx="3308465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Examples: Noise removal, image sharpening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56854F8B-C057-C5B8-3EAB-09422761E7A6}"/>
              </a:ext>
            </a:extLst>
          </p:cNvPr>
          <p:cNvSpPr/>
          <p:nvPr/>
        </p:nvSpPr>
        <p:spPr>
          <a:xfrm>
            <a:off x="8700655" y="3525247"/>
            <a:ext cx="3308465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Examples: Object recognition, segmentation</a:t>
            </a:r>
            <a:endParaRPr lang="zh-TW" altLang="en-US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DDF37ED4-51A8-9FC6-EFAD-E1B077B7C5C9}"/>
              </a:ext>
            </a:extLst>
          </p:cNvPr>
          <p:cNvSpPr/>
          <p:nvPr/>
        </p:nvSpPr>
        <p:spPr>
          <a:xfrm>
            <a:off x="8700655" y="4575529"/>
            <a:ext cx="3308465" cy="553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Examples: Scene understanding, autonomous navigation</a:t>
            </a:r>
            <a:endParaRPr lang="zh-TW" altLang="en-US" dirty="0"/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68B2E0E4-E710-91FB-A525-51F7CB98D626}"/>
              </a:ext>
            </a:extLst>
          </p:cNvPr>
          <p:cNvCxnSpPr>
            <a:cxnSpLocks/>
            <a:stCxn id="29" idx="3"/>
            <a:endCxn id="62" idx="1"/>
          </p:cNvCxnSpPr>
          <p:nvPr/>
        </p:nvCxnSpPr>
        <p:spPr>
          <a:xfrm>
            <a:off x="8049491" y="2748553"/>
            <a:ext cx="651164" cy="3286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AC2B3C07-D461-DAE0-6AD8-70193E372DDD}"/>
              </a:ext>
            </a:extLst>
          </p:cNvPr>
          <p:cNvCxnSpPr>
            <a:cxnSpLocks/>
            <a:stCxn id="30" idx="3"/>
            <a:endCxn id="63" idx="1"/>
          </p:cNvCxnSpPr>
          <p:nvPr/>
        </p:nvCxnSpPr>
        <p:spPr>
          <a:xfrm>
            <a:off x="8049491" y="3802121"/>
            <a:ext cx="651164" cy="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61CFC1E-6F07-DEE4-5ED9-FFF3BF0085AA}"/>
              </a:ext>
            </a:extLst>
          </p:cNvPr>
          <p:cNvCxnSpPr>
            <a:cxnSpLocks/>
            <a:stCxn id="31" idx="3"/>
            <a:endCxn id="64" idx="1"/>
          </p:cNvCxnSpPr>
          <p:nvPr/>
        </p:nvCxnSpPr>
        <p:spPr>
          <a:xfrm>
            <a:off x="8049491" y="4849117"/>
            <a:ext cx="651164" cy="3286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A25CFE9-F038-84EE-0DA1-B92304B4C17B}"/>
              </a:ext>
            </a:extLst>
          </p:cNvPr>
          <p:cNvSpPr/>
          <p:nvPr/>
        </p:nvSpPr>
        <p:spPr>
          <a:xfrm>
            <a:off x="41565" y="2162437"/>
            <a:ext cx="12108870" cy="1130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933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05765" y="1675154"/>
                <a:ext cx="10515600" cy="49918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sz="1800" dirty="0">
                    <a:latin typeface="Cambria Math" panose="02040503050406030204" pitchFamily="18" charset="0"/>
                  </a:rPr>
                  <a:t>F</a:t>
                </a:r>
                <a:r>
                  <a:rPr lang="en-US" altLang="zh-TW" sz="1800" b="0" dirty="0">
                    <a:latin typeface="Cambria Math" panose="02040503050406030204" pitchFamily="18" charset="0"/>
                  </a:rPr>
                  <a:t>or 4-connectivity</a:t>
                </a:r>
              </a:p>
              <a:p>
                <a:pPr marL="0" indent="0">
                  <a:buNone/>
                </a:pPr>
                <a:r>
                  <a:rPr lang="en-US" altLang="zh-TW" sz="1800" b="0" dirty="0"/>
                  <a:t>   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∧(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 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800" dirty="0">
                  <a:solidFill>
                    <a:srgbClr val="FF0000"/>
                  </a:solidFill>
                </a:endParaRPr>
              </a:p>
              <a:p>
                <a:r>
                  <a:rPr lang="en-US" altLang="zh-TW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FF00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1800" i="1" smtClean="0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∧(</m:t>
                            </m:r>
                            <m:r>
                              <a:rPr lang="en-US" altLang="zh-TW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 </m:t>
                            </m:r>
                            <m: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1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800" dirty="0"/>
              </a:p>
              <a:p>
                <a:endParaRPr lang="zh-TW" alt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8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800" dirty="0"/>
              </a:p>
              <a:p>
                <a:endParaRPr lang="en-US" altLang="zh-TW" sz="1800" dirty="0"/>
              </a:p>
              <a:p>
                <a:endParaRPr lang="zh-TW" altLang="en-US" sz="1800" dirty="0"/>
              </a:p>
              <a:p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𝑒𝑥𝑎𝑐𝑡𝑙𝑦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𝑜𝑛𝑒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765" y="1675154"/>
                <a:ext cx="10515600" cy="4991864"/>
              </a:xfrm>
              <a:blipFill>
                <a:blip r:embed="rId3"/>
                <a:stretch>
                  <a:fillRect l="-290" t="-1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8711749"/>
                  </p:ext>
                </p:extLst>
              </p:nvPr>
            </p:nvGraphicFramePr>
            <p:xfrm>
              <a:off x="6493001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8711749"/>
                  </p:ext>
                </p:extLst>
              </p:nvPr>
            </p:nvGraphicFramePr>
            <p:xfrm>
              <a:off x="6493001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639" t="-1639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07724"/>
                  </p:ext>
                </p:extLst>
              </p:nvPr>
            </p:nvGraphicFramePr>
            <p:xfrm>
              <a:off x="8316903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07724"/>
                  </p:ext>
                </p:extLst>
              </p:nvPr>
            </p:nvGraphicFramePr>
            <p:xfrm>
              <a:off x="8316903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639" t="-203279" r="-2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1639" t="-20327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4036741"/>
                  </p:ext>
                </p:extLst>
              </p:nvPr>
            </p:nvGraphicFramePr>
            <p:xfrm>
              <a:off x="4688578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4036741"/>
                  </p:ext>
                </p:extLst>
              </p:nvPr>
            </p:nvGraphicFramePr>
            <p:xfrm>
              <a:off x="4688578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1639" t="-1639" r="-3279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1639" t="-100000" r="-3279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603385"/>
                  </p:ext>
                </p:extLst>
              </p:nvPr>
            </p:nvGraphicFramePr>
            <p:xfrm>
              <a:off x="10219373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603385"/>
                  </p:ext>
                </p:extLst>
              </p:nvPr>
            </p:nvGraphicFramePr>
            <p:xfrm>
              <a:off x="10219373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201639" t="-100000" r="-3279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101639" t="-20327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201639" t="-203279" r="-327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244778" y="3481491"/>
                <a:ext cx="57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78" y="3481491"/>
                <a:ext cx="5757808" cy="369332"/>
              </a:xfrm>
              <a:prstGeom prst="rect">
                <a:avLst/>
              </a:prstGeom>
              <a:blipFill>
                <a:blip r:embed="rId8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A8D997C-545F-B72D-384C-48AE32B1B7DD}"/>
                  </a:ext>
                </a:extLst>
              </p:cNvPr>
              <p:cNvSpPr txBox="1"/>
              <p:nvPr/>
            </p:nvSpPr>
            <p:spPr>
              <a:xfrm>
                <a:off x="4271057" y="4289014"/>
                <a:ext cx="312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A8D997C-545F-B72D-384C-48AE32B1B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57" y="4289014"/>
                <a:ext cx="312516" cy="369332"/>
              </a:xfrm>
              <a:prstGeom prst="rect">
                <a:avLst/>
              </a:prstGeom>
              <a:blipFill>
                <a:blip r:embed="rId9"/>
                <a:stretch>
                  <a:fillRect r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5F30899-CA11-8DC8-3408-1685493D113F}"/>
                  </a:ext>
                </a:extLst>
              </p:cNvPr>
              <p:cNvSpPr txBox="1"/>
              <p:nvPr/>
            </p:nvSpPr>
            <p:spPr>
              <a:xfrm>
                <a:off x="5996912" y="4284032"/>
                <a:ext cx="312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5F30899-CA11-8DC8-3408-1685493D1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12" y="4284032"/>
                <a:ext cx="312516" cy="369332"/>
              </a:xfrm>
              <a:prstGeom prst="rect">
                <a:avLst/>
              </a:prstGeom>
              <a:blipFill>
                <a:blip r:embed="rId10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6ED0319-4B51-AEED-E479-54488856FC23}"/>
                  </a:ext>
                </a:extLst>
              </p:cNvPr>
              <p:cNvSpPr txBox="1"/>
              <p:nvPr/>
            </p:nvSpPr>
            <p:spPr>
              <a:xfrm>
                <a:off x="9723284" y="4379653"/>
                <a:ext cx="312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6ED0319-4B51-AEED-E479-54488856F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284" y="4379653"/>
                <a:ext cx="312516" cy="369332"/>
              </a:xfrm>
              <a:prstGeom prst="rect">
                <a:avLst/>
              </a:prstGeom>
              <a:blipFill>
                <a:blip r:embed="rId11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5FE6A89-BA36-62C0-7783-5F20FE6C8680}"/>
                  </a:ext>
                </a:extLst>
              </p:cNvPr>
              <p:cNvSpPr txBox="1"/>
              <p:nvPr/>
            </p:nvSpPr>
            <p:spPr>
              <a:xfrm>
                <a:off x="7899382" y="4379653"/>
                <a:ext cx="312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5FE6A89-BA36-62C0-7783-5F20FE6C8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382" y="4379653"/>
                <a:ext cx="312516" cy="369332"/>
              </a:xfrm>
              <a:prstGeom prst="rect">
                <a:avLst/>
              </a:prstGeom>
              <a:blipFill>
                <a:blip r:embed="rId12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4A5519BE-8A4D-CCFA-78EB-A0FCEB880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7187363"/>
                  </p:ext>
                </p:extLst>
              </p:nvPr>
            </p:nvGraphicFramePr>
            <p:xfrm>
              <a:off x="10219373" y="188819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c</a:t>
                          </a:r>
                          <a:endParaRPr lang="zh-TW" altLang="en-US" sz="1800" b="0" i="0" kern="1200" dirty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4A5519BE-8A4D-CCFA-78EB-A0FCEB880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7187363"/>
                  </p:ext>
                </p:extLst>
              </p:nvPr>
            </p:nvGraphicFramePr>
            <p:xfrm>
              <a:off x="10219373" y="188819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01639" t="-104839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 i="0" kern="1200" dirty="0">
                              <a:solidFill>
                                <a:srgbClr val="008A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c</a:t>
                          </a:r>
                          <a:endParaRPr lang="zh-TW" altLang="en-US" sz="1800" b="0" i="0" kern="1200" dirty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A941A7-3044-067B-DAC5-A916F26CCF06}"/>
              </a:ext>
            </a:extLst>
          </p:cNvPr>
          <p:cNvSpPr txBox="1"/>
          <p:nvPr/>
        </p:nvSpPr>
        <p:spPr>
          <a:xfrm>
            <a:off x="5375875" y="1835458"/>
            <a:ext cx="5047013" cy="139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b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=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c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且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(b ≠ d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或 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b ≠ e)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則為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1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/>
            </a:r>
            <a:b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        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其他情況為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0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 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b ≠ c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且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(b = d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或 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b = e)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則為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1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/>
            </a:r>
            <a:b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        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其他情況為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0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6E0093-3D2C-2349-9E9A-6F0E83F52B63}"/>
              </a:ext>
            </a:extLst>
          </p:cNvPr>
          <p:cNvSpPr txBox="1"/>
          <p:nvPr/>
        </p:nvSpPr>
        <p:spPr>
          <a:xfrm>
            <a:off x="7468944" y="5841800"/>
            <a:ext cx="4508680" cy="72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只要任一為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1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則令為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g (background)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否則為原樣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9211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57796" y="1218482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Padded with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𝑏𝑎𝑐𝑘𝑔𝑟𝑜𝑢𝑛𝑑</m:t>
                      </m:r>
                      <m:r>
                        <a:rPr lang="zh-TW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𝑙𝑎𝑏𝑒𝑙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96" y="1218482"/>
                <a:ext cx="3775165" cy="646331"/>
              </a:xfrm>
              <a:prstGeom prst="rect">
                <a:avLst/>
              </a:prstGeom>
              <a:blipFill>
                <a:blip r:embed="rId3"/>
                <a:stretch>
                  <a:fillRect t="-6604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Red box is the pixel we’re focusing.</a:t>
                </a:r>
              </a:p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D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𝑒𝑙𝑒𝑡𝑒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𝑟𝑒𝑑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𝑏𝑜𝑥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𝑦𝑒𝑙𝑙𝑜𝑤</m:t>
                        </m:r>
                      </m:e>
                    </m:d>
                    <m:r>
                      <a:rPr lang="en-US" altLang="zh-TW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ea typeface="標楷體" panose="03000509000000000000" pitchFamily="65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blipFill>
                <a:blip r:embed="rId4"/>
                <a:stretch>
                  <a:fillRect t="-3289" b="-4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80BEB41B-BE9E-0633-77E1-093F8F2A9682}"/>
              </a:ext>
            </a:extLst>
          </p:cNvPr>
          <p:cNvSpPr/>
          <p:nvPr/>
        </p:nvSpPr>
        <p:spPr>
          <a:xfrm>
            <a:off x="2341647" y="1864812"/>
            <a:ext cx="748794" cy="72880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EDE9CB-780F-14C8-982E-D3AEEED60B01}"/>
              </a:ext>
            </a:extLst>
          </p:cNvPr>
          <p:cNvSpPr/>
          <p:nvPr/>
        </p:nvSpPr>
        <p:spPr>
          <a:xfrm>
            <a:off x="1960870" y="1864613"/>
            <a:ext cx="748794" cy="728805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76E1BD-4E94-78ED-25F1-119BBC413C1D}"/>
              </a:ext>
            </a:extLst>
          </p:cNvPr>
          <p:cNvSpPr/>
          <p:nvPr/>
        </p:nvSpPr>
        <p:spPr>
          <a:xfrm>
            <a:off x="2341647" y="2208586"/>
            <a:ext cx="748794" cy="76610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3AB15E-6A3C-8B8C-476A-361643A28177}"/>
              </a:ext>
            </a:extLst>
          </p:cNvPr>
          <p:cNvSpPr/>
          <p:nvPr/>
        </p:nvSpPr>
        <p:spPr>
          <a:xfrm>
            <a:off x="1960869" y="2208586"/>
            <a:ext cx="737219" cy="76610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31C269-8169-EDE2-C850-088392AF6D75}"/>
              </a:ext>
            </a:extLst>
          </p:cNvPr>
          <p:cNvSpPr/>
          <p:nvPr/>
        </p:nvSpPr>
        <p:spPr>
          <a:xfrm>
            <a:off x="6107575" y="1869568"/>
            <a:ext cx="748794" cy="72880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3BA1B5-D517-A2A6-5F7A-98EC2E97C6EE}"/>
              </a:ext>
            </a:extLst>
          </p:cNvPr>
          <p:cNvSpPr/>
          <p:nvPr/>
        </p:nvSpPr>
        <p:spPr>
          <a:xfrm>
            <a:off x="5726798" y="1869369"/>
            <a:ext cx="748794" cy="728805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C6717E0-DCDA-B277-51C1-54589C15D508}"/>
              </a:ext>
            </a:extLst>
          </p:cNvPr>
          <p:cNvSpPr/>
          <p:nvPr/>
        </p:nvSpPr>
        <p:spPr>
          <a:xfrm>
            <a:off x="6107575" y="2213342"/>
            <a:ext cx="748794" cy="76610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4AF91B2-BF7D-9657-7EE4-78B24B338ECA}"/>
              </a:ext>
            </a:extLst>
          </p:cNvPr>
          <p:cNvSpPr/>
          <p:nvPr/>
        </p:nvSpPr>
        <p:spPr>
          <a:xfrm>
            <a:off x="5726797" y="2213342"/>
            <a:ext cx="737219" cy="76610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EDCE9DA-172D-1BE6-9E1A-EA091A7A0D71}"/>
                  </a:ext>
                </a:extLst>
              </p:cNvPr>
              <p:cNvSpPr txBox="1"/>
              <p:nvPr/>
            </p:nvSpPr>
            <p:spPr>
              <a:xfrm>
                <a:off x="1227909" y="5252340"/>
                <a:ext cx="296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8A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8A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8A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rgbClr val="008A00"/>
                    </a:solidFill>
                    <a:highlight>
                      <a:srgbClr val="FFFF00"/>
                    </a:highlight>
                  </a:rPr>
                  <a:t> = 1</a:t>
                </a:r>
                <a:r>
                  <a:rPr lang="en-US" altLang="zh-TW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rgbClr val="002060"/>
                    </a:solidFill>
                  </a:rPr>
                  <a:t> = 0</a:t>
                </a:r>
                <a:r>
                  <a:rPr lang="en-US" altLang="zh-TW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rgbClr val="C00000"/>
                    </a:solidFill>
                  </a:rPr>
                  <a:t>= 0</a:t>
                </a:r>
                <a:r>
                  <a:rPr lang="en-US" altLang="zh-TW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accent2">
                        <a:lumMod val="75000"/>
                      </a:schemeClr>
                    </a:solidFill>
                  </a:rPr>
                  <a:t> = 0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f(1,0,0,0,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tx1"/>
                    </a:solidFill>
                  </a:rPr>
                  <a:t>) = g</a:t>
                </a: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EDCE9DA-172D-1BE6-9E1A-EA091A7A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909" y="5252340"/>
                <a:ext cx="296640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AA17D40-1000-AA79-9D72-60C228C1F30D}"/>
                  </a:ext>
                </a:extLst>
              </p:cNvPr>
              <p:cNvSpPr txBox="1"/>
              <p:nvPr/>
            </p:nvSpPr>
            <p:spPr>
              <a:xfrm>
                <a:off x="4632961" y="5252340"/>
                <a:ext cx="296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rgbClr val="008A00"/>
                    </a:solidFill>
                  </a:rPr>
                  <a:t> = 0</a:t>
                </a:r>
                <a:r>
                  <a:rPr lang="en-US" altLang="zh-TW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rgbClr val="002060"/>
                    </a:solidFill>
                  </a:rPr>
                  <a:t> = 0</a:t>
                </a:r>
                <a:r>
                  <a:rPr lang="en-US" altLang="zh-TW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rgbClr val="C00000"/>
                    </a:solidFill>
                  </a:rPr>
                  <a:t>= 0</a:t>
                </a:r>
                <a:r>
                  <a:rPr lang="en-US" altLang="zh-TW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accent2">
                        <a:lumMod val="75000"/>
                      </a:schemeClr>
                    </a:solidFill>
                    <a:highlight>
                      <a:srgbClr val="FFFF00"/>
                    </a:highlight>
                  </a:rPr>
                  <a:t> = 1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f(0,0,0,1,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tx1"/>
                    </a:solidFill>
                  </a:rPr>
                  <a:t>) = g</a:t>
                </a: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AA17D40-1000-AA79-9D72-60C228C1F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1" y="5252340"/>
                <a:ext cx="29664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E4D1B14-FD85-10C9-89A6-F77BF593C7D9}"/>
                  </a:ext>
                </a:extLst>
              </p:cNvPr>
              <p:cNvSpPr txBox="1"/>
              <p:nvPr/>
            </p:nvSpPr>
            <p:spPr>
              <a:xfrm>
                <a:off x="8038013" y="5248603"/>
                <a:ext cx="296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8A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8A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8A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rgbClr val="008A00"/>
                    </a:solidFill>
                    <a:highlight>
                      <a:srgbClr val="FFFF00"/>
                    </a:highlight>
                  </a:rPr>
                  <a:t> = 1</a:t>
                </a:r>
                <a:r>
                  <a:rPr lang="en-US" altLang="zh-TW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rgbClr val="002060"/>
                    </a:solidFill>
                  </a:rPr>
                  <a:t> = 0</a:t>
                </a:r>
                <a:r>
                  <a:rPr lang="en-US" altLang="zh-TW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rgbClr val="C00000"/>
                    </a:solidFill>
                  </a:rPr>
                  <a:t>= 0</a:t>
                </a:r>
                <a:r>
                  <a:rPr lang="en-US" altLang="zh-TW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accent2">
                        <a:lumMod val="75000"/>
                      </a:schemeClr>
                    </a:solidFill>
                  </a:rPr>
                  <a:t> = 0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f(1,0,0,0,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TW" b="1" dirty="0">
                    <a:solidFill>
                      <a:schemeClr val="tx1"/>
                    </a:solidFill>
                  </a:rPr>
                  <a:t>) = g</a:t>
                </a: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E4D1B14-FD85-10C9-89A6-F77BF593C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013" y="5248603"/>
                <a:ext cx="2966400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圖片 25">
            <a:extLst>
              <a:ext uri="{FF2B5EF4-FFF2-40B4-BE49-F238E27FC236}">
                <a16:creationId xmlns:a16="http://schemas.microsoft.com/office/drawing/2014/main" id="{EBAD94AF-D267-160C-AC3F-54815C200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6531" y="20548"/>
            <a:ext cx="4615072" cy="944962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DF96BD9-C456-898E-1E5B-C3A7E7865664}"/>
              </a:ext>
            </a:extLst>
          </p:cNvPr>
          <p:cNvSpPr/>
          <p:nvPr/>
        </p:nvSpPr>
        <p:spPr>
          <a:xfrm>
            <a:off x="8780893" y="2247866"/>
            <a:ext cx="748794" cy="72880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A74ACA-F6B6-3A39-E61B-6A522202C7B6}"/>
              </a:ext>
            </a:extLst>
          </p:cNvPr>
          <p:cNvSpPr/>
          <p:nvPr/>
        </p:nvSpPr>
        <p:spPr>
          <a:xfrm>
            <a:off x="8400116" y="2247667"/>
            <a:ext cx="748794" cy="728805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C0FD005-42A8-EFAF-816D-065CA38598D4}"/>
              </a:ext>
            </a:extLst>
          </p:cNvPr>
          <p:cNvSpPr/>
          <p:nvPr/>
        </p:nvSpPr>
        <p:spPr>
          <a:xfrm>
            <a:off x="8780893" y="2591640"/>
            <a:ext cx="748794" cy="76610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DBA6338-F8D2-C7B5-012B-2B3E443E6586}"/>
              </a:ext>
            </a:extLst>
          </p:cNvPr>
          <p:cNvSpPr/>
          <p:nvPr/>
        </p:nvSpPr>
        <p:spPr>
          <a:xfrm>
            <a:off x="8400115" y="2591640"/>
            <a:ext cx="737219" cy="76610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8294A9B-0B44-1B39-2519-893C8158B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3931" y="959329"/>
            <a:ext cx="707806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67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8C619E6-3D18-293F-1E61-90CE2FCD433C}"/>
                  </a:ext>
                </a:extLst>
              </p:cNvPr>
              <p:cNvSpPr txBox="1"/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Red box is the pixel we’re focusing.</a:t>
                </a:r>
              </a:p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D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𝑒𝑙𝑒𝑡𝑒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𝑟𝑒𝑑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𝑏𝑜𝑥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𝑦𝑒𝑙𝑙𝑜𝑤</m:t>
                        </m:r>
                      </m:e>
                    </m:d>
                    <m:r>
                      <a:rPr lang="en-US" altLang="zh-TW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ea typeface="標楷體" panose="03000509000000000000" pitchFamily="65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8C619E6-3D18-293F-1E61-90CE2FCD4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blipFill>
                <a:blip r:embed="rId2"/>
                <a:stretch>
                  <a:fillRect t="-3289" b="-4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4C150F46-B96E-5B17-48FF-7F5FC6A6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31" y="20548"/>
            <a:ext cx="4615072" cy="94496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8E5F0E9-E34B-64FF-E02D-62626AAB9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931" y="959329"/>
            <a:ext cx="707806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64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AE0F7644-5888-1AC9-6357-6FABF848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531" y="20548"/>
            <a:ext cx="4615072" cy="9449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1343547-FB98-8A9B-EF92-06640638B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31" y="959329"/>
            <a:ext cx="707806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89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7464245-82B1-ADF1-EE0E-B173032F2EA2}"/>
                  </a:ext>
                </a:extLst>
              </p:cNvPr>
              <p:cNvSpPr txBox="1"/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Red box is the pixel we’re focusing.</a:t>
                </a:r>
              </a:p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D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𝑒𝑙𝑒𝑡𝑒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𝑟𝑒𝑑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𝑏𝑜𝑥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𝑦𝑒𝑙𝑙𝑜𝑤</m:t>
                        </m:r>
                      </m:e>
                    </m:d>
                    <m:r>
                      <a:rPr lang="en-US" altLang="zh-TW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ea typeface="標楷體" panose="03000509000000000000" pitchFamily="65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7464245-82B1-ADF1-EE0E-B173032F2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blipFill>
                <a:blip r:embed="rId2"/>
                <a:stretch>
                  <a:fillRect t="-3289" b="-4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29DDC855-2E95-A629-D3DC-629322D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31" y="20548"/>
            <a:ext cx="4615072" cy="94496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0DDBAC7-60E2-9A1C-5525-816D5C8A3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931" y="959329"/>
            <a:ext cx="707806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462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67E2CC8-5AB7-D64B-EA7D-6A8BD9B4678D}"/>
                  </a:ext>
                </a:extLst>
              </p:cNvPr>
              <p:cNvSpPr txBox="1"/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Red box is the pixel we’re focusing.</a:t>
                </a:r>
              </a:p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D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𝑒𝑙𝑒𝑡𝑒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𝑟𝑒𝑑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𝑏𝑜𝑥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𝑦𝑒𝑙𝑙𝑜𝑤</m:t>
                        </m:r>
                      </m:e>
                    </m:d>
                    <m:r>
                      <a:rPr lang="en-US" altLang="zh-TW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ea typeface="標楷體" panose="03000509000000000000" pitchFamily="65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67E2CC8-5AB7-D64B-EA7D-6A8BD9B4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blipFill>
                <a:blip r:embed="rId2"/>
                <a:stretch>
                  <a:fillRect t="-3289" b="-4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E9EDFCD3-B9A7-BEF3-F636-623E6195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31" y="20548"/>
            <a:ext cx="4615072" cy="9449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6204BB-394A-FD5D-E125-B9C2FBEBD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931" y="959329"/>
            <a:ext cx="707806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25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FD1DF55-895B-5470-E6C2-7EE34F2498B9}"/>
                  </a:ext>
                </a:extLst>
              </p:cNvPr>
              <p:cNvSpPr txBox="1"/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Red box is the pixel we’re focusing.</a:t>
                </a:r>
              </a:p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D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𝑒𝑙𝑒𝑡𝑒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𝑟𝑒𝑑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𝑏𝑜𝑥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𝑦𝑒𝑙𝑙𝑜𝑤</m:t>
                        </m:r>
                      </m:e>
                    </m:d>
                    <m:r>
                      <a:rPr lang="en-US" altLang="zh-TW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ea typeface="標楷體" panose="03000509000000000000" pitchFamily="65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FD1DF55-895B-5470-E6C2-7EE34F24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blipFill>
                <a:blip r:embed="rId2"/>
                <a:stretch>
                  <a:fillRect t="-3289" b="-4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2B0E91E9-90D1-F134-DDB1-B0A7CDB61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31" y="20548"/>
            <a:ext cx="4615072" cy="9449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B4D64E-E0EF-8DAE-929A-C6402804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931" y="959329"/>
            <a:ext cx="707806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64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553C1E1-D182-D3BE-D279-A8213CB1602A}"/>
                  </a:ext>
                </a:extLst>
              </p:cNvPr>
              <p:cNvSpPr txBox="1"/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Red box is the pixel we’re focusing.</a:t>
                </a:r>
              </a:p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D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𝑒𝑙𝑒𝑡𝑒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𝑟𝑒𝑑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𝑏𝑜𝑥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𝑦𝑒𝑙𝑙𝑜𝑤</m:t>
                        </m:r>
                      </m:e>
                    </m:d>
                    <m:r>
                      <a:rPr lang="en-US" altLang="zh-TW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ea typeface="標楷體" panose="03000509000000000000" pitchFamily="65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553C1E1-D182-D3BE-D279-A8213CB16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blipFill>
                <a:blip r:embed="rId2"/>
                <a:stretch>
                  <a:fillRect t="-3289" b="-4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35AC15E2-C8BE-6A52-EBEC-21865793B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31" y="20548"/>
            <a:ext cx="4615072" cy="9449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C19BF9F-2DBA-0133-FF4D-B792BDBA8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931" y="959329"/>
            <a:ext cx="707806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93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1CAD9BB-E896-1063-FE52-A3A303A96419}"/>
                  </a:ext>
                </a:extLst>
              </p:cNvPr>
              <p:cNvSpPr txBox="1"/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Red box is the pixel we’re focusing.</a:t>
                </a:r>
              </a:p>
              <a:p>
                <a:pPr algn="ctr"/>
                <a:r>
                  <a:rPr lang="en-US" altLang="zh-TW" dirty="0">
                    <a:ea typeface="標楷體" panose="03000509000000000000" pitchFamily="65" charset="-120"/>
                  </a:rPr>
                  <a:t>D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𝑒𝑙𝑒𝑡𝑒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𝑟𝑒𝑑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𝑏𝑜𝑥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𝑦𝑒𝑙𝑙𝑜𝑤</m:t>
                        </m:r>
                      </m:e>
                    </m:d>
                    <m:r>
                      <a:rPr lang="en-US" altLang="zh-TW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>
                  <a:ea typeface="標楷體" panose="03000509000000000000" pitchFamily="65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dirty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1CAD9BB-E896-1063-FE52-A3A303A96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16" y="5945261"/>
                <a:ext cx="4484169" cy="923330"/>
              </a:xfrm>
              <a:prstGeom prst="rect">
                <a:avLst/>
              </a:prstGeom>
              <a:blipFill>
                <a:blip r:embed="rId2"/>
                <a:stretch>
                  <a:fillRect t="-3289" b="-4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B046F35D-8F48-C01A-35D4-1498E09C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31" y="20548"/>
            <a:ext cx="4615072" cy="9449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8481A7A-E7D0-9497-2599-E7D08C02E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931" y="959329"/>
            <a:ext cx="707806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76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97143"/>
              </p:ext>
            </p:extLst>
          </p:nvPr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812154" y="1056766"/>
                <a:ext cx="33919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𝑠h𝑟𝑖𝑛𝑘𝑖𝑛𝑔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en-US" altLang="zh-TW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dirty="0" smtClean="0">
                          <a:latin typeface="Cambria Math" panose="02040503050406030204" pitchFamily="18" charset="0"/>
                        </a:rPr>
                        <m:t>𝑐𝑜𝑚𝑝𝑎𝑟𝑖𝑠𝑖𝑜𝑛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154" y="1056766"/>
                <a:ext cx="3391987" cy="830997"/>
              </a:xfrm>
              <a:prstGeom prst="rect">
                <a:avLst/>
              </a:prstGeom>
              <a:blipFill>
                <a:blip r:embed="rId2"/>
                <a:stretch>
                  <a:fillRect b="-29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420167" y="1403148"/>
                <a:ext cx="3391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167" y="1403148"/>
                <a:ext cx="3391987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8038013" y="5342708"/>
            <a:ext cx="374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00FF00"/>
                </a:solidFill>
                <a:ea typeface="標楷體" panose="03000509000000000000" pitchFamily="65" charset="-120"/>
              </a:rPr>
              <a:t>green region </a:t>
            </a:r>
            <a:r>
              <a:rPr lang="en-US" altLang="zh-TW">
                <a:ea typeface="標楷體" panose="03000509000000000000" pitchFamily="65" charset="-120"/>
              </a:rPr>
              <a:t>are those pixels deleted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4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81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52" y="1448532"/>
            <a:ext cx="4286250" cy="20383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6.1.1 Introduction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2. Definitions and Categories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Domain type: numeric / symbolic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numeric: +, -, min, max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Symbolic: AND, OR, NOT, table-look-up</a:t>
            </a:r>
            <a:b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Neighborhood type: 4-connected / 8-connected</a:t>
            </a:r>
            <a:b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Recursive type: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 (sequential) / Non-Rec. (parallel)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whether output depends on previously generated output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 the view of “memory”: sequential vs parallel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56857"/>
              </p:ext>
            </p:extLst>
          </p:nvPr>
        </p:nvGraphicFramePr>
        <p:xfrm>
          <a:off x="586014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37474"/>
              </p:ext>
            </p:extLst>
          </p:nvPr>
        </p:nvGraphicFramePr>
        <p:xfrm>
          <a:off x="1626688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B1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350373"/>
              </p:ext>
            </p:extLst>
          </p:nvPr>
        </p:nvGraphicFramePr>
        <p:xfrm>
          <a:off x="2667362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516197"/>
              </p:ext>
            </p:extLst>
          </p:nvPr>
        </p:nvGraphicFramePr>
        <p:xfrm>
          <a:off x="3708036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B2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向右箭號 10"/>
          <p:cNvSpPr/>
          <p:nvPr/>
        </p:nvSpPr>
        <p:spPr>
          <a:xfrm>
            <a:off x="1152413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236642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2193087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4281299" y="6028917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92181"/>
              </p:ext>
            </p:extLst>
          </p:nvPr>
        </p:nvGraphicFramePr>
        <p:xfrm>
          <a:off x="4752176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568046"/>
              </p:ext>
            </p:extLst>
          </p:nvPr>
        </p:nvGraphicFramePr>
        <p:xfrm>
          <a:off x="6925650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21883"/>
              </p:ext>
            </p:extLst>
          </p:nvPr>
        </p:nvGraphicFramePr>
        <p:xfrm>
          <a:off x="7968057" y="5596856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向右箭號 18"/>
          <p:cNvSpPr/>
          <p:nvPr/>
        </p:nvSpPr>
        <p:spPr>
          <a:xfrm>
            <a:off x="7492916" y="6028917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3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Relabels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with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specified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label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all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border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pixels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are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next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an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interior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pixel</a:t>
            </a:r>
          </a:p>
          <a:p>
            <a:r>
              <a:rPr lang="en-US" altLang="zh-TW" dirty="0">
                <a:latin typeface="Cambria Math" panose="02040503050406030204" pitchFamily="18" charset="0"/>
              </a:rPr>
              <a:t>Category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</a:rPr>
              <a:t>Non-Rec.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</a:rPr>
              <a:t>symbolic data domain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01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715193" y="3876122"/>
                <a:ext cx="34654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3876122"/>
                <a:ext cx="346546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內容版面配置區 6"/>
              <p:cNvSpPr txBox="1">
                <a:spLocks/>
              </p:cNvSpPr>
              <p:nvPr/>
            </p:nvSpPr>
            <p:spPr>
              <a:xfrm>
                <a:off x="5180658" y="1690688"/>
                <a:ext cx="5181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zh-TW" sz="29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900" i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900" i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∧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>
          <p:sp>
            <p:nvSpPr>
              <p:cNvPr id="7" name="內容版面配置區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658" y="1690688"/>
                <a:ext cx="5181600" cy="435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715193" y="4411169"/>
                <a:ext cx="2924134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411169"/>
                <a:ext cx="2924134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575559"/>
              </p:ext>
            </p:extLst>
          </p:nvPr>
        </p:nvGraphicFramePr>
        <p:xfrm>
          <a:off x="2482222" y="518774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76972"/>
              </p:ext>
            </p:extLst>
          </p:nvPr>
        </p:nvGraphicFramePr>
        <p:xfrm>
          <a:off x="6395817" y="518774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00422C9-D4BE-65F1-8145-DECC66E7E3C6}"/>
                  </a:ext>
                </a:extLst>
              </p:cNvPr>
              <p:cNvSpPr txBox="1"/>
              <p:nvPr/>
            </p:nvSpPr>
            <p:spPr>
              <a:xfrm>
                <a:off x="5358753" y="6042026"/>
                <a:ext cx="5796183" cy="726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b="1" i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Hint: </a:t>
                </a:r>
                <a:r>
                  <a:rPr lang="zh-TW" altLang="en-US" b="1" i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非邊界或是周遭都是邊界，則為</a:t>
                </a:r>
                <a:r>
                  <a:rPr lang="en-US" altLang="zh-TW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q(</a:t>
                </a:r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不關注</a:t>
                </a:r>
                <a:r>
                  <a:rPr lang="en-US" altLang="zh-TW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b="1" i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b="1" i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為邊界且周遭有任一非邊界，則為</a:t>
                </a:r>
                <a:r>
                  <a:rPr lang="en-US" altLang="zh-TW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p(</a:t>
                </a:r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關注</a:t>
                </a:r>
                <a:r>
                  <a:rPr lang="en-US" altLang="zh-TW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。</a:t>
                </a:r>
                <a:endParaRPr lang="en-US" altLang="zh-TW" b="1" i="1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00422C9-D4BE-65F1-8145-DECC66E7E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53" y="6042026"/>
                <a:ext cx="5796183" cy="726994"/>
              </a:xfrm>
              <a:prstGeom prst="rect">
                <a:avLst/>
              </a:prstGeom>
              <a:blipFill>
                <a:blip r:embed="rId6"/>
                <a:stretch>
                  <a:fillRect l="-841" b="-134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178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內容版面配置區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368425"/>
                <a:ext cx="51816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900" dirty="0"/>
              </a:p>
              <a:p>
                <a:pPr marL="0" indent="0" algn="ctr"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4-connected</a:t>
                </a: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zh-TW" altLang="en-US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zh-TW" altLang="en-US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9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 smtClean="0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b="0" i="1" smtClean="0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368425"/>
                <a:ext cx="5181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368425"/>
                <a:ext cx="51816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900" dirty="0"/>
              </a:p>
              <a:p>
                <a:pPr marL="0" indent="0" algn="ctr"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8-connected</a:t>
                </a: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zh-TW" altLang="en-US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zh-TW" altLang="en-US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9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 smtClean="0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b="0" i="1" smtClean="0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368425"/>
                <a:ext cx="5181600" cy="43513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569300" y="2253343"/>
                <a:ext cx="2924134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300" y="2253343"/>
                <a:ext cx="2924134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593669" y="6073412"/>
                <a:ext cx="90046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Assign </a:t>
                </a:r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 those pixels satisfy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have more than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𝜃</m:t>
                    </m:r>
                  </m:oMath>
                </a14:m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neighbors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whose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pixel value = </a:t>
                </a:r>
                <a:r>
                  <a:rPr lang="en-US" altLang="zh-TW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i</a:t>
                </a:r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669" y="6073412"/>
                <a:ext cx="9004662" cy="646331"/>
              </a:xfrm>
              <a:prstGeom prst="rect">
                <a:avLst/>
              </a:prstGeom>
              <a:blipFill>
                <a:blip r:embed="rId6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4713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254726" y="2500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highlight>
                  <a:srgbClr val="00FF00"/>
                </a:highlight>
                <a:latin typeface="Cambria Math"/>
                <a:ea typeface="Cambria Math"/>
              </a:rPr>
              <a:t>6.2.8 Thinning Operator</a:t>
            </a:r>
            <a:r>
              <a:rPr lang="en-US" altLang="zh-TW" b="1" dirty="0"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 dirty="0">
                <a:highlight>
                  <a:srgbClr val="00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highlight>
                  <a:srgbClr val="00FF00"/>
                </a:highlight>
                <a:latin typeface="Cambria Math"/>
                <a:ea typeface="Cambria Math"/>
              </a:rPr>
              <a:t>                </a:t>
            </a:r>
            <a:r>
              <a:rPr lang="en-US" altLang="zh-TW" sz="3200" b="1" dirty="0">
                <a:solidFill>
                  <a:srgbClr val="FF0000"/>
                </a:solidFill>
                <a:highlight>
                  <a:srgbClr val="00FF00"/>
                </a:highlight>
                <a:latin typeface="Cambria Math"/>
                <a:ea typeface="Cambria Math"/>
              </a:rPr>
              <a:t>HW due: Nov. </a:t>
            </a:r>
            <a:r>
              <a:rPr lang="en-US" altLang="zh-TW" sz="3200" b="1" dirty="0" smtClean="0">
                <a:solidFill>
                  <a:srgbClr val="FF0000"/>
                </a:solidFill>
                <a:highlight>
                  <a:srgbClr val="00FF00"/>
                </a:highlight>
                <a:latin typeface="Cambria Math"/>
                <a:ea typeface="Cambria Math"/>
              </a:rPr>
              <a:t>19, </a:t>
            </a:r>
            <a:r>
              <a:rPr lang="en-US" altLang="zh-TW" sz="3200" b="1" dirty="0">
                <a:solidFill>
                  <a:srgbClr val="FF0000"/>
                </a:solidFill>
                <a:highlight>
                  <a:srgbClr val="00FF00"/>
                </a:highlight>
                <a:latin typeface="Cambria Math"/>
                <a:ea typeface="Cambria Math"/>
              </a:rPr>
              <a:t>2024</a:t>
            </a:r>
            <a:endParaRPr lang="en-US" altLang="zh-TW" b="1" dirty="0">
              <a:solidFill>
                <a:srgbClr val="FF0000"/>
              </a:solidFill>
              <a:highlight>
                <a:srgbClr val="00FF00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err="1"/>
              <a:t>lena.thin</a:t>
            </a:r>
            <a:endParaRPr lang="en-US" altLang="zh-TW" dirty="0"/>
          </a:p>
          <a:p>
            <a:pPr eaLnBrk="1" hangingPunct="1"/>
            <a:endParaRPr lang="en-US" altLang="zh-TW" dirty="0"/>
          </a:p>
        </p:txBody>
      </p:sp>
      <p:pic>
        <p:nvPicPr>
          <p:cNvPr id="71686" name="Picture 5" descr="l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53" y="2502694"/>
            <a:ext cx="313055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lena_thin_testoverflow1">
            <a:extLst>
              <a:ext uri="{FF2B5EF4-FFF2-40B4-BE49-F238E27FC236}">
                <a16:creationId xmlns:a16="http://schemas.microsoft.com/office/drawing/2014/main" id="{DB36F46F-D982-4CF9-9D60-60C09312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96" y="2502693"/>
            <a:ext cx="3130551" cy="313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946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80276" y="1825625"/>
            <a:ext cx="6075556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Step1</a:t>
            </a:r>
            <a:b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6.2.4</a:t>
            </a:r>
            <a:r>
              <a:rPr lang="zh-TW" alt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(Mark-Interior/Border-Pixel Operator)</a:t>
            </a:r>
          </a:p>
          <a:p>
            <a:pPr lvl="1"/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input: </a:t>
            </a:r>
            <a:r>
              <a:rPr lang="en-US" altLang="zh-TW" sz="1800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original symbolic image</a:t>
            </a:r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1"/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marked-interior/border-pixel operator</a:t>
            </a:r>
          </a:p>
          <a:p>
            <a:pPr lvl="1"/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output: </a:t>
            </a:r>
            <a:r>
              <a:rPr lang="en-US" altLang="zh-TW" sz="1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interior/border image</a:t>
            </a: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Step2</a:t>
            </a:r>
            <a:b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6.2.7</a:t>
            </a:r>
            <a:r>
              <a:rPr lang="zh-TW" alt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(Pair Relationship Operator)</a:t>
            </a:r>
          </a:p>
          <a:p>
            <a:pPr lvl="1"/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input: </a:t>
            </a:r>
            <a:r>
              <a:rPr lang="en-US" altLang="zh-TW" sz="1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interior/border image</a:t>
            </a:r>
          </a:p>
          <a:p>
            <a:pPr lvl="1"/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pair relationship operator</a:t>
            </a:r>
          </a:p>
          <a:p>
            <a:pPr lvl="1"/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output: </a:t>
            </a:r>
            <a:r>
              <a:rPr lang="en-US" altLang="zh-TW" sz="1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</a:t>
            </a:r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  <a:endParaRPr lang="zh-TW" altLang="en-US" sz="1800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575610" y="1825625"/>
            <a:ext cx="6201937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Step3</a:t>
            </a:r>
            <a:b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6.2.6</a:t>
            </a:r>
            <a:r>
              <a:rPr lang="zh-TW" alt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Marked-pixel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Connected Shrink Operator)</a:t>
            </a:r>
          </a:p>
          <a:p>
            <a:pPr lvl="1"/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input: </a:t>
            </a:r>
            <a:r>
              <a:rPr lang="en-US" altLang="zh-TW" sz="1800" dirty="0">
                <a:solidFill>
                  <a:srgbClr val="008A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original symbolic image</a:t>
            </a:r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 +</a:t>
            </a:r>
            <a:r>
              <a:rPr lang="zh-TW" alt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 image</a:t>
            </a:r>
          </a:p>
          <a:p>
            <a:pPr lvl="1"/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marked-pixel connected shrink operator</a:t>
            </a:r>
          </a:p>
          <a:p>
            <a:pPr lvl="2"/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removable(by connected shrink operator on</a:t>
            </a:r>
            <a:r>
              <a:rPr lang="en-US" altLang="zh-TW" sz="1800" dirty="0">
                <a:solidFill>
                  <a:srgbClr val="008A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original symbolic image</a:t>
            </a:r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2"/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marked(by </a:t>
            </a:r>
            <a:r>
              <a:rPr lang="en-US" altLang="zh-TW" sz="1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 image</a:t>
            </a:r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2"/>
            <a:r>
              <a:rPr lang="en-US" altLang="zh-TW" sz="18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delete those pixels satisfying the two conditions mentioned above</a:t>
            </a:r>
          </a:p>
          <a:p>
            <a:pPr lvl="2"/>
            <a:r>
              <a:rPr lang="en-US" altLang="zh-TW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output: thinned output image</a:t>
            </a:r>
            <a:endParaRPr lang="zh-TW" altLang="en-US" sz="1800" dirty="0">
              <a:latin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use thinned output image as next original symbolic image</a:t>
            </a: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repeat step1, step2, step3 until the last output never changed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468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1380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834099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427400" y="5090942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𝑐𝑜𝑛𝑛𝑒𝑐𝑡𝑒𝑑</m:t>
                      </m:r>
                    </m:oMath>
                  </m:oMathPara>
                </a14:m>
                <a:endParaRPr lang="zh-TW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5090942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𝑡𝑒𝑟𝑖𝑜𝑟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𝑏𝑜𝑟𝑑𝑒𝑟</m:t>
                      </m:r>
                      <m:r>
                        <a:rPr lang="zh-TW" alt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𝑚𝑎𝑟𝑘𝑒𝑑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340995" y="5090942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𝑐𝑜𝑛𝑛𝑒𝑐𝑡𝑒𝑑</m:t>
                      </m:r>
                    </m:oMath>
                  </m:oMathPara>
                </a14:m>
                <a:endParaRPr lang="zh-TW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5090942"/>
                <a:ext cx="333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340292" y="366660"/>
            <a:ext cx="1151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Step1 &amp; Step2 : produce </a:t>
            </a:r>
            <a:r>
              <a:rPr lang="en-US" altLang="zh-TW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two </a:t>
            </a:r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input images for Step3</a:t>
            </a:r>
            <a:endParaRPr lang="zh-TW" altLang="en-US" sz="4000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A5A1E26-0FF0-496D-D4B4-95DCC61AB90D}"/>
                  </a:ext>
                </a:extLst>
              </p:cNvPr>
              <p:cNvSpPr txBox="1"/>
              <p:nvPr/>
            </p:nvSpPr>
            <p:spPr>
              <a:xfrm>
                <a:off x="6395817" y="5997421"/>
                <a:ext cx="5796183" cy="726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b="1" i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Hint: </a:t>
                </a:r>
                <a:r>
                  <a:rPr lang="zh-TW" altLang="en-US" b="1" i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非邊界或是周遭都是邊界，則為</a:t>
                </a:r>
                <a:r>
                  <a:rPr lang="en-US" altLang="zh-TW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q(</a:t>
                </a:r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不關注</a:t>
                </a:r>
                <a:r>
                  <a:rPr lang="en-US" altLang="zh-TW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b="1" i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b="1" i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為邊界且周遭有任一非邊界，則為</a:t>
                </a:r>
                <a:r>
                  <a:rPr lang="en-US" altLang="zh-TW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p(</a:t>
                </a:r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關注</a:t>
                </a:r>
                <a:r>
                  <a:rPr lang="en-US" altLang="zh-TW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b="1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。</a:t>
                </a:r>
                <a:endParaRPr lang="en-US" altLang="zh-TW" b="1" i="1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A5A1E26-0FF0-496D-D4B4-95DCC61AB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817" y="5997421"/>
                <a:ext cx="5796183" cy="726994"/>
              </a:xfrm>
              <a:prstGeom prst="rect">
                <a:avLst/>
              </a:prstGeom>
              <a:blipFill>
                <a:blip r:embed="rId8"/>
                <a:stretch>
                  <a:fillRect l="-841" t="-840" b="-134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7B72EE0-D1DC-0BC3-B782-398CD0C3A79F}"/>
              </a:ext>
            </a:extLst>
          </p:cNvPr>
          <p:cNvCxnSpPr>
            <a:endCxn id="2" idx="0"/>
          </p:cNvCxnSpPr>
          <p:nvPr/>
        </p:nvCxnSpPr>
        <p:spPr>
          <a:xfrm flipH="1">
            <a:off x="9293909" y="5460274"/>
            <a:ext cx="496862" cy="53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2461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02683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02683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706880" y="5290456"/>
                <a:ext cx="87782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為求版面潔淨，若干步驟省略不顯示，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不可整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𝑟𝑜𝑤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作完才與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𝑚𝑎𝑟𝑘𝑒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比對，每作完一個點就要決定是否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𝑑𝑒𝑙𝑒𝑡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𝑒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正式操作仍需要由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𝑙𝑒𝑓𝑡</m:t>
                    </m:r>
                    <m:r>
                      <m:rPr>
                        <m:nor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𝑟𝑖𝑔h𝑡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𝑡𝑜𝑝</m:t>
                    </m:r>
                    <m:r>
                      <m:rPr>
                        <m:nor/>
                      </m:rPr>
                      <a:rPr lang="en-US" altLang="zh-TW" i="0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𝑑𝑜𝑤𝑛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𝑠𝑐𝑎𝑛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6.2.6 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𝑐𝑜𝑛𝑛𝑒𝑐𝑡𝑒𝑑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𝑠h𝑟𝑖𝑛𝑘𝑖𝑛𝑔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𝑜𝑝𝑒𝑟𝑎𝑡𝑜𝑟</m:t>
                      </m:r>
                    </m:oMath>
                  </m:oMathPara>
                </a14:m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880" y="5290456"/>
                <a:ext cx="8778240" cy="1200329"/>
              </a:xfrm>
              <a:prstGeom prst="rect">
                <a:avLst/>
              </a:prstGeom>
              <a:blipFill rotWithShape="0">
                <a:blip r:embed="rId6"/>
                <a:stretch>
                  <a:fillRect t="-2538" b="-35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330879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330879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924424" y="270229"/>
            <a:ext cx="1034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Step3 : marked-pixel connected shrink operator</a:t>
            </a:r>
            <a:endParaRPr lang="zh-TW" altLang="en-US" sz="4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045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626394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40065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62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635077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635077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4965127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077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05697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9144292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88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DFB6C225-39A4-402D-BBFD-72F84CDFF4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6.1.1 Introduction</a:t>
            </a:r>
            <a:endParaRPr lang="en-US" altLang="zh-TW" dirty="0"/>
          </a:p>
        </p:txBody>
      </p:sp>
      <p:sp>
        <p:nvSpPr>
          <p:cNvPr id="338947" name="Rectangle 3">
            <a:extLst>
              <a:ext uri="{FF2B5EF4-FFF2-40B4-BE49-F238E27FC236}">
                <a16:creationId xmlns:a16="http://schemas.microsoft.com/office/drawing/2014/main" id="{BDB1B770-F6A5-40C0-99F5-422890A4B1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neighborhood might be small and asymmetric or large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338949" name="Picture 5">
            <a:extLst>
              <a:ext uri="{FF2B5EF4-FFF2-40B4-BE49-F238E27FC236}">
                <a16:creationId xmlns:a16="http://schemas.microsoft.com/office/drawing/2014/main" id="{FD42E514-629D-4E63-95D7-9FA725AB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3003550"/>
            <a:ext cx="6865937" cy="385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582AF2F-A4B6-D219-292F-1741228B6402}"/>
              </a:ext>
            </a:extLst>
          </p:cNvPr>
          <p:cNvSpPr/>
          <p:nvPr/>
        </p:nvSpPr>
        <p:spPr>
          <a:xfrm>
            <a:off x="4017523" y="3900791"/>
            <a:ext cx="204281" cy="2042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2290C7-D402-F6FC-4794-8933B78FBB60}"/>
              </a:ext>
            </a:extLst>
          </p:cNvPr>
          <p:cNvSpPr/>
          <p:nvPr/>
        </p:nvSpPr>
        <p:spPr>
          <a:xfrm>
            <a:off x="7715657" y="4296384"/>
            <a:ext cx="204281" cy="2042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81316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276403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0329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60768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276403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980828" y="5786846"/>
                <a:ext cx="4039869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𝑐h𝑒𝑐𝑘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𝑠𝑡𝑜𝑝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𝑐𝑟𝑖𝑡𝑒𝑟𝑖𝑜𝑛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28" y="5786846"/>
                <a:ext cx="403986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2028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1380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𝑐𝑜𝑚𝑝𝑎𝑟𝑖𝑠𝑜𝑛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34099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3078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199" y="1825625"/>
            <a:ext cx="10813869" cy="4351338"/>
          </a:xfrm>
        </p:spPr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purpose of distance transformation operator is to produce a numeric image whose pixels are labeled with distance between each of them and their closest border pixel</a:t>
            </a: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Rec.*1, Non-Rec.*2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 : binary image/output : numeric image)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10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(nonrecursive1)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8911"/>
                <a:ext cx="10515600" cy="4351338"/>
              </a:xfrm>
            </p:spPr>
            <p:txBody>
              <a:bodyPr/>
              <a:lstStyle/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Initialization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set all inner labels </a:t>
                </a:r>
                <a:r>
                  <a:rPr lang="en-US" altLang="zh-TW" i="1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otherwise 0.</a:t>
                </a:r>
              </a:p>
              <a:p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Iteration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zh-TW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altLang="zh-TW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th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iteration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label with a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</a:t>
                </a:r>
                <a:r>
                  <a:rPr lang="zh-TW" altLang="en-US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all pixels whose label is </a:t>
                </a:r>
                <a:r>
                  <a:rPr lang="en-US" altLang="zh-TW" i="1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that are  </a:t>
                </a:r>
              </a:p>
              <a:p>
                <a:pPr marL="0" indent="0">
                  <a:buNone/>
                </a:pP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next to a pixel whose label is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n-1</a:t>
                </a:r>
              </a:p>
              <a:p>
                <a:pPr marL="0" indent="0">
                  <a:buNone/>
                </a:pP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                    </a:t>
                </a:r>
                <a:r>
                  <a:rPr lang="en-US" altLang="zh-TW" dirty="0">
                    <a:solidFill>
                      <a:schemeClr val="tx1"/>
                    </a:solidFill>
                    <a:latin typeface="Bell MT" panose="02020503060305020303" pitchFamily="18" charset="0"/>
                    <a:ea typeface="Cambria Math" panose="02040503050406030204" pitchFamily="18" charset="0"/>
                  </a:rPr>
                  <a:t>( </a:t>
                </a:r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 region growing operator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background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Bell MT" panose="02020503060305020303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Stopping criterion : when no pixel with label </a:t>
                </a:r>
                <a:r>
                  <a:rPr lang="en-US" altLang="zh-TW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8911"/>
                <a:ext cx="10515600" cy="4351338"/>
              </a:xfrm>
              <a:blipFill>
                <a:blip r:embed="rId3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1988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8001890"/>
                  </p:ext>
                </p:extLst>
              </p:nvPr>
            </p:nvGraphicFramePr>
            <p:xfrm>
              <a:off x="1218965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8001890"/>
                  </p:ext>
                </p:extLst>
              </p:nvPr>
            </p:nvGraphicFramePr>
            <p:xfrm>
              <a:off x="1218965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7639212"/>
                  </p:ext>
                </p:extLst>
              </p:nvPr>
            </p:nvGraphicFramePr>
            <p:xfrm>
              <a:off x="4796209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7639212"/>
                  </p:ext>
                </p:extLst>
              </p:nvPr>
            </p:nvGraphicFramePr>
            <p:xfrm>
              <a:off x="4796209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3"/>
              <p:cNvGraphicFramePr>
                <a:graphicFrameLocks/>
              </p:cNvGraphicFramePr>
              <p:nvPr/>
            </p:nvGraphicFramePr>
            <p:xfrm>
              <a:off x="1220956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7737683"/>
                  </p:ext>
                </p:extLst>
              </p:nvPr>
            </p:nvGraphicFramePr>
            <p:xfrm>
              <a:off x="1220956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/>
            </p:nvGraphicFramePr>
            <p:xfrm>
              <a:off x="4798200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9478878"/>
                  </p:ext>
                </p:extLst>
              </p:nvPr>
            </p:nvGraphicFramePr>
            <p:xfrm>
              <a:off x="4798200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301639" r="-50163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301639" r="-40163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301639" r="-30833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401639" r="-4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401639" r="-3083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501639" r="-4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501639" r="-3083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文字方塊 12"/>
          <p:cNvSpPr txBox="1"/>
          <p:nvPr/>
        </p:nvSpPr>
        <p:spPr>
          <a:xfrm>
            <a:off x="8286775" y="3896995"/>
            <a:ext cx="35568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1. See region out of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as a union region</a:t>
            </a:r>
          </a:p>
          <a:p>
            <a:r>
              <a:rPr lang="en-US" altLang="zh-TW" sz="2000" dirty="0">
                <a:latin typeface="Cambria Math" panose="02040503050406030204" pitchFamily="18" charset="0"/>
                <a:ea typeface="標楷體" panose="03000509000000000000" pitchFamily="65" charset="-120"/>
              </a:rPr>
              <a:t>2. Do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region</a:t>
            </a:r>
            <a:r>
              <a:rPr lang="zh-TW" alt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growing</a:t>
            </a:r>
            <a:r>
              <a:rPr lang="zh-TW" alt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 and label++ per run</a:t>
            </a: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4-connected</a:t>
            </a:r>
            <a:endParaRPr lang="en-US" altLang="zh-TW" sz="2000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40585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(nonrecursive2)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274064" y="1574416"/>
                <a:ext cx="9552339" cy="4351338"/>
              </a:xfrm>
            </p:spPr>
            <p:txBody>
              <a:bodyPr>
                <a:normAutofit/>
              </a:bodyPr>
              <a:lstStyle/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=1,…,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</m:t>
                            </m:r>
                          </m:e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𝑓𝑜𝑟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𝑠𝑜𝑚𝑒</m:t>
                                    </m:r>
                                  </m:e>
                                </m:d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𝑡h𝑒𝑟𝑒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𝑒𝑥𝑖𝑠𝑡𝑠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𝑠𝑢𝑐h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𝑡h𝑎𝑡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   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064" y="1574416"/>
                <a:ext cx="9552339" cy="4351338"/>
              </a:xfrm>
              <a:blipFill>
                <a:blip r:embed="rId3"/>
                <a:stretch>
                  <a:fillRect l="-8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0781B21F-0054-5AF3-8844-260B7EFA5800}"/>
              </a:ext>
            </a:extLst>
          </p:cNvPr>
          <p:cNvSpPr txBox="1"/>
          <p:nvPr/>
        </p:nvSpPr>
        <p:spPr>
          <a:xfrm>
            <a:off x="7935063" y="3434378"/>
            <a:ext cx="4174399" cy="305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如果周圍有像素跟中心像素一樣，結果就是這個像素的值。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/>
            </a:r>
            <a:b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/>
            </a:r>
            <a:b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如果中心像素跟周圍的像素不全一樣，找出不同的像素中最小的值，然後加 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1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/>
            </a:r>
            <a:b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</a:b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如果中心像素跟周圍都不一樣，結果就是中心像素的值。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204889"/>
              </p:ext>
            </p:extLst>
          </p:nvPr>
        </p:nvGraphicFramePr>
        <p:xfrm>
          <a:off x="13293867" y="421359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190100"/>
              </p:ext>
            </p:extLst>
          </p:nvPr>
        </p:nvGraphicFramePr>
        <p:xfrm>
          <a:off x="13293867" y="5900876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23880"/>
              </p:ext>
            </p:extLst>
          </p:nvPr>
        </p:nvGraphicFramePr>
        <p:xfrm>
          <a:off x="16730667" y="421359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259459"/>
              </p:ext>
            </p:extLst>
          </p:nvPr>
        </p:nvGraphicFramePr>
        <p:xfrm>
          <a:off x="16730667" y="5900876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74567"/>
              </p:ext>
            </p:extLst>
          </p:nvPr>
        </p:nvGraphicFramePr>
        <p:xfrm>
          <a:off x="15012267" y="42307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37689"/>
              </p:ext>
            </p:extLst>
          </p:nvPr>
        </p:nvGraphicFramePr>
        <p:xfrm>
          <a:off x="15012267" y="591799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向下箭號 12"/>
          <p:cNvSpPr/>
          <p:nvPr/>
        </p:nvSpPr>
        <p:spPr>
          <a:xfrm>
            <a:off x="13762981" y="5465596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13"/>
          <p:cNvSpPr/>
          <p:nvPr/>
        </p:nvSpPr>
        <p:spPr>
          <a:xfrm>
            <a:off x="15486824" y="5482719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 14"/>
          <p:cNvSpPr/>
          <p:nvPr/>
        </p:nvSpPr>
        <p:spPr>
          <a:xfrm>
            <a:off x="17215702" y="5482719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D3DBA403-77FD-56E8-366D-F587E0F4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020" y="3889035"/>
            <a:ext cx="3586408" cy="23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3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(recursive)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421764"/>
                <a:ext cx="5181600" cy="24362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left-right top-bottom scan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 4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en-US" altLang="zh-TW" sz="2200" dirty="0"/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nor/>
                      </m:rPr>
                      <a:rPr lang="en-US" altLang="zh-TW" sz="2200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zh-TW" altLang="en-US" sz="2200" dirty="0"/>
              </a:p>
              <a:p>
                <a:endParaRPr lang="zh-TW" altLang="en-US" b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421764"/>
                <a:ext cx="5181600" cy="2436236"/>
              </a:xfrm>
              <a:blipFill rotWithShape="0">
                <a:blip r:embed="rId3"/>
                <a:stretch>
                  <a:fillRect l="-1412" t="-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4421764"/>
                <a:ext cx="6198326" cy="24362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200" dirty="0">
                    <a:latin typeface="Cambria Math" panose="02040503050406030204" pitchFamily="18" charset="0"/>
                  </a:rPr>
                  <a:t>right-left bottom-top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4</m:t>
                    </m:r>
                    <m:r>
                      <m:rPr>
                        <m:nor/>
                      </m:rPr>
                      <a:rPr lang="en-US" altLang="zh-TW" sz="22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>
                        <a:latin typeface="Cambria Math" panose="02040503050406030204" pitchFamily="18" charset="0"/>
                      </a:rPr>
                      <m:t>8−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4421764"/>
                <a:ext cx="6198326" cy="2436236"/>
              </a:xfrm>
              <a:blipFill rotWithShape="0">
                <a:blip r:embed="rId4"/>
                <a:stretch>
                  <a:fillRect l="-1181" t="-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38200" y="1868167"/>
                <a:ext cx="6462946" cy="847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  </m:t>
                              </m:r>
                            </m:e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68167"/>
                <a:ext cx="6462946" cy="8475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38199" y="2998113"/>
                <a:ext cx="50008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2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200" dirty="0">
                    <a:solidFill>
                      <a:srgbClr val="FF0000"/>
                    </a:solidFill>
                  </a:rPr>
                  <a:t>)=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998113"/>
                <a:ext cx="5000897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7931479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174386"/>
                  </p:ext>
                </p:extLst>
              </p:nvPr>
            </p:nvGraphicFramePr>
            <p:xfrm>
              <a:off x="7931479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7931479" y="290938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561698"/>
                  </p:ext>
                </p:extLst>
              </p:nvPr>
            </p:nvGraphicFramePr>
            <p:xfrm>
              <a:off x="7931479" y="290938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39" t="-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3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9442416" y="2909381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464720"/>
                  </p:ext>
                </p:extLst>
              </p:nvPr>
            </p:nvGraphicFramePr>
            <p:xfrm>
              <a:off x="9442416" y="2909381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/>
            </p:nvGraphicFramePr>
            <p:xfrm>
              <a:off x="9442416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5236022"/>
                  </p:ext>
                </p:extLst>
              </p:nvPr>
            </p:nvGraphicFramePr>
            <p:xfrm>
              <a:off x="9442416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4887F9-BF3C-445A-BD13-36290F3EF5F4}"/>
              </a:ext>
            </a:extLst>
          </p:cNvPr>
          <p:cNvSpPr txBox="1"/>
          <p:nvPr/>
        </p:nvSpPr>
        <p:spPr>
          <a:xfrm>
            <a:off x="6898640" y="2273296"/>
            <a:ext cx="325120" cy="3974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D1B676-F347-4031-BAA9-5788E49B6DA0}"/>
              </a:ext>
            </a:extLst>
          </p:cNvPr>
          <p:cNvSpPr txBox="1"/>
          <p:nvPr/>
        </p:nvSpPr>
        <p:spPr>
          <a:xfrm>
            <a:off x="6802295" y="2300525"/>
            <a:ext cx="33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Adobe Caslon Pro" panose="0205050205050A020403" pitchFamily="18" charset="0"/>
              </a:rPr>
              <a:t>e</a:t>
            </a:r>
            <a:endParaRPr lang="zh-TW" altLang="en-US" dirty="0">
              <a:solidFill>
                <a:srgbClr val="FF0000"/>
              </a:solidFill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3963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95814136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95814136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4345582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4345582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794648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794648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7977485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7977485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66264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66264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4684369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4684369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2449717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2449717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3082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874078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874078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6806009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6806009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519670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519670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72721561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72721561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3689117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3689117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487802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487802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6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zh-TW" alt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6349" y="3047998"/>
                <a:ext cx="6019800" cy="3128963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1.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general operator: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00FF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:(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2.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operator (position-dependent):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8A00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8A0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zh-TW" altLang="en-US" i="1" dirty="0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6349" y="3047998"/>
                <a:ext cx="6019800" cy="3128963"/>
              </a:xfrm>
              <a:blipFill>
                <a:blip r:embed="rId3"/>
                <a:stretch>
                  <a:fillRect l="-1216" t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991497" y="3047997"/>
                <a:ext cx="6019800" cy="312896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3.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shift-invariant operator: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00FF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:(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4.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shift-invariant operator (correlation):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8A00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8A00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8A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eqArr>
                          <m:eqArrPr>
                            <m:ctrlPr>
                              <a:rPr lang="en-US" altLang="zh-TW" i="1" smtClean="0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nary>
                  </m:oMath>
                </a14:m>
                <a:endParaRPr lang="en-US" altLang="zh-TW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91497" y="3047997"/>
                <a:ext cx="6019800" cy="3128964"/>
              </a:xfrm>
              <a:blipFill>
                <a:blip r:embed="rId4"/>
                <a:stretch>
                  <a:fillRect l="-1216" t="-3509" r="-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75846" y="1729154"/>
                <a:ext cx="118403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sz="2400" dirty="0">
                    <a:latin typeface="Cambria Math" panose="02040503050406030204" pitchFamily="18" charset="0"/>
                  </a:rPr>
                  <a:t>Definitions:</a:t>
                </a:r>
                <a:br>
                  <a:rPr lang="en-US" altLang="zh-TW" sz="2400" dirty="0">
                    <a:latin typeface="Cambria Math" panose="02040503050406030204" pitchFamily="18" charset="0"/>
                  </a:rPr>
                </a:br>
                <a:r>
                  <a:rPr lang="en-US" altLang="zh-TW" sz="2400" dirty="0">
                    <a:latin typeface="Cambria Math" panose="02040503050406030204" pitchFamily="18" charset="0"/>
                  </a:rPr>
                  <a:t>given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image(input):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</a:rPr>
                  <a:t>,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output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image: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</a:rPr>
                  <a:t>,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ighborhood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op</m:t>
                    </m:r>
                    <m:r>
                      <m:rPr>
                        <m:sty m:val="p"/>
                      </m:rPr>
                      <a:rPr lang="en-US" altLang="zh-TW" sz="2400" i="1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rator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neighborhood: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sz="2400" dirty="0">
                    <a:latin typeface="Cambria Math" panose="02040503050406030204" pitchFamily="18" charset="0"/>
                  </a:rPr>
                </a:br>
                <a:r>
                  <a:rPr lang="en-US" altLang="zh-TW" sz="2400" dirty="0">
                    <a:latin typeface="Cambria Math" panose="02040503050406030204" pitchFamily="18" charset="0"/>
                  </a:rPr>
                  <a:t>#note(</a:t>
                </a:r>
                <a:r>
                  <a:rPr lang="en-US" altLang="zh-TW" sz="2400" i="1" dirty="0">
                    <a:latin typeface="Cambria Math" panose="02040503050406030204" pitchFamily="18" charset="0"/>
                  </a:rPr>
                  <a:t>r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= row, </a:t>
                </a:r>
                <a:r>
                  <a:rPr lang="en-US" altLang="zh-TW" sz="2400" i="1" dirty="0">
                    <a:latin typeface="Cambria Math" panose="02040503050406030204" pitchFamily="18" charset="0"/>
                  </a:rPr>
                  <a:t>c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 = column)</a:t>
                </a: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46" y="1729154"/>
                <a:ext cx="11840308" cy="1200329"/>
              </a:xfrm>
              <a:prstGeom prst="rect">
                <a:avLst/>
              </a:prstGeom>
              <a:blipFill>
                <a:blip r:embed="rId5"/>
                <a:stretch>
                  <a:fillRect l="-824" t="-4061" r="-154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894006" y="6263640"/>
                <a:ext cx="1796389" cy="49244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32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006" y="6263640"/>
                <a:ext cx="179638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3">
                <a:extLst>
                  <a:ext uri="{FF2B5EF4-FFF2-40B4-BE49-F238E27FC236}">
                    <a16:creationId xmlns:a16="http://schemas.microsoft.com/office/drawing/2014/main" id="{FE1D6FF1-218D-BC8F-5729-353D7748D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43097" y="2561768"/>
                <a:ext cx="6019800" cy="31289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3.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shift-invariant operator: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Font typeface="Arial" panose="020B0604020202020204" pitchFamily="34" charset="0"/>
                  <a:buNone/>
                </a:pPr>
                <a:r>
                  <a:rPr lang="zh-TW" altLang="en-US" dirty="0">
                    <a:solidFill>
                      <a:srgbClr val="0000FF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:(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4.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shift-invariant operator (correlation):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Font typeface="Arial" panose="020B0604020202020204" pitchFamily="34" charset="0"/>
                  <a:buNone/>
                </a:pPr>
                <a:r>
                  <a:rPr lang="zh-TW" altLang="en-US" dirty="0">
                    <a:solidFill>
                      <a:srgbClr val="008A00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8A00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8A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eqArr>
                          <m:eqArrPr>
                            <m:ctrlPr>
                              <a:rPr lang="en-US" altLang="zh-TW" i="1" smtClean="0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nary>
                  </m:oMath>
                </a14:m>
                <a:endParaRPr lang="en-US" altLang="zh-TW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內容版面配置區 3">
                <a:extLst>
                  <a:ext uri="{FF2B5EF4-FFF2-40B4-BE49-F238E27FC236}">
                    <a16:creationId xmlns:a16="http://schemas.microsoft.com/office/drawing/2014/main" id="{FE1D6FF1-218D-BC8F-5729-353D7748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3097" y="2561768"/>
                <a:ext cx="6019800" cy="3128964"/>
              </a:xfrm>
              <a:prstGeom prst="rect">
                <a:avLst/>
              </a:prstGeom>
              <a:blipFill>
                <a:blip r:embed="rId7"/>
                <a:stretch>
                  <a:fillRect l="-1113" t="-3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42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95335343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95335343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407120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407120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0193691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0193691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10554356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10554356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144697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144697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95529827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95529827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147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9092279"/>
                  </p:ext>
                </p:extLst>
              </p:nvPr>
            </p:nvGraphicFramePr>
            <p:xfrm>
              <a:off x="3044825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9092279"/>
                  </p:ext>
                </p:extLst>
              </p:nvPr>
            </p:nvGraphicFramePr>
            <p:xfrm>
              <a:off x="3044825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044825" y="2207696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825" y="2207696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0789207"/>
                  </p:ext>
                </p:extLst>
              </p:nvPr>
            </p:nvGraphicFramePr>
            <p:xfrm>
              <a:off x="6611900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0789207"/>
                  </p:ext>
                </p:extLst>
              </p:nvPr>
            </p:nvGraphicFramePr>
            <p:xfrm>
              <a:off x="6611900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11900" y="2207696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900" y="2207696"/>
                <a:ext cx="2595600" cy="369332"/>
              </a:xfrm>
              <a:prstGeom prst="rect">
                <a:avLst/>
              </a:prstGeom>
              <a:blipFill>
                <a:blip r:embed="rId6"/>
                <a:stretch>
                  <a:fillRect l="-15059" r="-1223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0380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1289951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1289951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l="-15023" r="-11972"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82839057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82839057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953959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953959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206931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206931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2382237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2382237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046053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046053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4325960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4325960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5562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l="-15023" r="-11972"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481010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481010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370885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370885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687515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687515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6409969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6409969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3315394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3315394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0436375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0436375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4466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9719850"/>
                  </p:ext>
                </p:extLst>
              </p:nvPr>
            </p:nvGraphicFramePr>
            <p:xfrm>
              <a:off x="1308100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9719850"/>
                  </p:ext>
                </p:extLst>
              </p:nvPr>
            </p:nvGraphicFramePr>
            <p:xfrm>
              <a:off x="1308100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308100" y="2258496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100" y="2258496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555393"/>
                  </p:ext>
                </p:extLst>
              </p:nvPr>
            </p:nvGraphicFramePr>
            <p:xfrm>
              <a:off x="4875175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555393"/>
                  </p:ext>
                </p:extLst>
              </p:nvPr>
            </p:nvGraphicFramePr>
            <p:xfrm>
              <a:off x="4875175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875175" y="2258496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75" y="2258496"/>
                <a:ext cx="2595600" cy="369332"/>
              </a:xfrm>
              <a:prstGeom prst="rect">
                <a:avLst/>
              </a:prstGeom>
              <a:blipFill>
                <a:blip r:embed="rId6"/>
                <a:stretch>
                  <a:fillRect l="-15023" r="-1197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7209640"/>
                  </p:ext>
                </p:extLst>
              </p:nvPr>
            </p:nvGraphicFramePr>
            <p:xfrm>
              <a:off x="8337344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7209640"/>
                  </p:ext>
                </p:extLst>
              </p:nvPr>
            </p:nvGraphicFramePr>
            <p:xfrm>
              <a:off x="8337344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337344" y="1999081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344" y="1999081"/>
                <a:ext cx="2595600" cy="369332"/>
              </a:xfrm>
              <a:prstGeom prst="rect">
                <a:avLst/>
              </a:prstGeom>
              <a:blipFill>
                <a:blip r:embed="rId8"/>
                <a:stretch>
                  <a:fillRect b="-81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0710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98" y="3474720"/>
            <a:ext cx="7151803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6.2.10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Radius of Fusion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38199" y="1690688"/>
                <a:ext cx="1038714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標楷體" panose="03000509000000000000" pitchFamily="65" charset="-120"/>
                  </a:rPr>
                  <a:t>Definition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標楷體" panose="03000509000000000000" pitchFamily="65" charset="-120"/>
                  </a:rPr>
                  <a:t>The radius of fusion for any connected component of </a:t>
                </a:r>
                <a:r>
                  <a:rPr lang="en-US" altLang="zh-TW" sz="2400" i="1" dirty="0">
                    <a:ea typeface="標楷體" panose="03000509000000000000" pitchFamily="65" charset="-120"/>
                  </a:rPr>
                  <a:t>I 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is the radius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𝜌</m:t>
                    </m:r>
                  </m:oMath>
                </a14:m>
                <a:r>
                  <a:rPr lang="zh-TW" altLang="en-US" sz="2400" dirty="0">
                    <a:ea typeface="標楷體" panose="03000509000000000000" pitchFamily="65" charset="-120"/>
                  </a:rPr>
                  <a:t> 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of a disk satisfying the condition that if the binary image </a:t>
                </a:r>
                <a:r>
                  <a:rPr lang="en-US" altLang="zh-TW" sz="2400" i="1" dirty="0">
                    <a:ea typeface="標楷體" panose="03000509000000000000" pitchFamily="65" charset="-120"/>
                  </a:rPr>
                  <a:t>I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 is morphologically closed with a disk of radius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𝜌</m:t>
                    </m:r>
                  </m:oMath>
                </a14:m>
                <a:r>
                  <a:rPr lang="en-US" altLang="zh-TW" sz="2400" dirty="0">
                    <a:ea typeface="標楷體" panose="03000509000000000000" pitchFamily="65" charset="-120"/>
                  </a:rPr>
                  <a:t> ,then the given connected region will fuse with some other connected region.</a:t>
                </a:r>
                <a:endParaRPr lang="zh-TW" altLang="en-US" sz="2400" dirty="0"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10387149" cy="1938992"/>
              </a:xfrm>
              <a:prstGeom prst="rect">
                <a:avLst/>
              </a:prstGeom>
              <a:blipFill>
                <a:blip r:embed="rId4"/>
                <a:stretch>
                  <a:fillRect l="-763" t="-2516" r="-939" b="-62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150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Shortest Paths</a:t>
            </a:r>
            <a:endParaRPr lang="zh-TW" altLang="en-US" b="1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count for each 0-pixel the number of shortest paths to the set that is represented as the binary-1 pixel on a binary image</a:t>
            </a:r>
          </a:p>
          <a:p>
            <a:pPr algn="just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Rec.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domain(input : binary label /output : numeric label)</a:t>
            </a:r>
          </a:p>
          <a:p>
            <a:pPr marL="0" indent="0" algn="just">
              <a:buNone/>
            </a:pPr>
            <a:endParaRPr lang="en-US" altLang="zh-TW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3202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Shortest Paths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73337" y="1690688"/>
                <a:ext cx="6387736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37" y="1690688"/>
                <a:ext cx="6387736" cy="1248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058781"/>
              </p:ext>
            </p:extLst>
          </p:nvPr>
        </p:nvGraphicFramePr>
        <p:xfrm>
          <a:off x="2902132" y="5037763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888081"/>
              </p:ext>
            </p:extLst>
          </p:nvPr>
        </p:nvGraphicFramePr>
        <p:xfrm>
          <a:off x="7806668" y="5037763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38443"/>
              </p:ext>
            </p:extLst>
          </p:nvPr>
        </p:nvGraphicFramePr>
        <p:xfrm>
          <a:off x="2902132" y="3287487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37836"/>
              </p:ext>
            </p:extLst>
          </p:nvPr>
        </p:nvGraphicFramePr>
        <p:xfrm>
          <a:off x="7806668" y="3287487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向右箭號 2"/>
          <p:cNvSpPr/>
          <p:nvPr/>
        </p:nvSpPr>
        <p:spPr>
          <a:xfrm>
            <a:off x="5607803" y="5461728"/>
            <a:ext cx="976393" cy="63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607803" y="3711452"/>
            <a:ext cx="976393" cy="63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78C3678-AF97-4234-7DEB-D7693F4A4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67637"/>
              </p:ext>
            </p:extLst>
          </p:nvPr>
        </p:nvGraphicFramePr>
        <p:xfrm>
          <a:off x="449864" y="4156640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A584E5-DBC1-D853-C021-633350E10545}"/>
              </a:ext>
            </a:extLst>
          </p:cNvPr>
          <p:cNvSpPr txBox="1"/>
          <p:nvPr/>
        </p:nvSpPr>
        <p:spPr>
          <a:xfrm>
            <a:off x="7646952" y="1784211"/>
            <a:ext cx="4545048" cy="72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如果不是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0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就不用變，保持原樣。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Hint:</a:t>
            </a:r>
            <a:r>
              <a:rPr lang="zh-TW" altLang="en-US" i="1" dirty="0">
                <a:solidFill>
                  <a:srgbClr val="7030A0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自己如果是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0(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空</a:t>
            </a:r>
            <a:r>
              <a:rPr lang="en-US" altLang="zh-TW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r>
              <a:rPr lang="zh-TW" altLang="en-US" i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，就要把周圍加總。</a:t>
            </a:r>
            <a:endParaRPr lang="en-US" altLang="zh-TW" i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05593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982373"/>
              </p:ext>
            </p:extLst>
          </p:nvPr>
        </p:nvGraphicFramePr>
        <p:xfrm>
          <a:off x="1556172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057767"/>
              </p:ext>
            </p:extLst>
          </p:nvPr>
        </p:nvGraphicFramePr>
        <p:xfrm>
          <a:off x="4983600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334409"/>
              </p:ext>
            </p:extLst>
          </p:nvPr>
        </p:nvGraphicFramePr>
        <p:xfrm>
          <a:off x="8411028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716053"/>
              </p:ext>
            </p:extLst>
          </p:nvPr>
        </p:nvGraphicFramePr>
        <p:xfrm>
          <a:off x="1556172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76611"/>
              </p:ext>
            </p:extLst>
          </p:nvPr>
        </p:nvGraphicFramePr>
        <p:xfrm>
          <a:off x="4983600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389774"/>
              </p:ext>
            </p:extLst>
          </p:nvPr>
        </p:nvGraphicFramePr>
        <p:xfrm>
          <a:off x="8411028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556172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72" y="337271"/>
                <a:ext cx="22248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983600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0" y="337271"/>
                <a:ext cx="22248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411028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028" y="337271"/>
                <a:ext cx="22248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556172" y="3464617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72" y="3464617"/>
                <a:ext cx="22248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983600" y="3464617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0" y="3464617"/>
                <a:ext cx="22248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411028" y="3464617"/>
                <a:ext cx="2224800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028" y="3464617"/>
                <a:ext cx="2224800" cy="372410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974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833DA-AE4A-7533-7C8A-711206AF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Joke Time 3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754CC-5697-79B4-F82A-F535D9E30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2482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65522</TotalTime>
  <Words>9667</Words>
  <Application>Microsoft Office PowerPoint</Application>
  <PresentationFormat>寬螢幕</PresentationFormat>
  <Paragraphs>6977</Paragraphs>
  <Slides>142</Slides>
  <Notes>115</Notes>
  <HiddenSlides>1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142</vt:i4>
      </vt:variant>
    </vt:vector>
  </HeadingPairs>
  <TitlesOfParts>
    <vt:vector size="157" baseType="lpstr">
      <vt:lpstr>Adobe Caslon Pro</vt:lpstr>
      <vt:lpstr>Adobe 黑体 Std R</vt:lpstr>
      <vt:lpstr>Noto Sans TC</vt:lpstr>
      <vt:lpstr>Roboto</vt:lpstr>
      <vt:lpstr>微軟正黑體</vt:lpstr>
      <vt:lpstr>新細明體</vt:lpstr>
      <vt:lpstr>標楷體</vt:lpstr>
      <vt:lpstr>Arial</vt:lpstr>
      <vt:lpstr>Bell MT</vt:lpstr>
      <vt:lpstr>Calibri</vt:lpstr>
      <vt:lpstr>Calibri Light</vt:lpstr>
      <vt:lpstr>Cambria Math</vt:lpstr>
      <vt:lpstr>Wingdings</vt:lpstr>
      <vt:lpstr>Wingdings 2</vt:lpstr>
      <vt:lpstr>Office 佈景主題</vt:lpstr>
      <vt:lpstr>Computer Vision </vt:lpstr>
      <vt:lpstr>PowerPoint 簡報</vt:lpstr>
      <vt:lpstr>PowerPoint 簡報</vt:lpstr>
      <vt:lpstr>6.1.0 Introduction</vt:lpstr>
      <vt:lpstr>6.1.0 Introduction (Level Of Vision)</vt:lpstr>
      <vt:lpstr>6.1.0 Introduction (Level Of Vision)</vt:lpstr>
      <vt:lpstr>6.1.1 Introduction</vt:lpstr>
      <vt:lpstr>6.1.1 Introduction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Joke Time 1</vt:lpstr>
      <vt:lpstr>PowerPoint 簡報</vt:lpstr>
      <vt:lpstr>6.2.0 Definition</vt:lpstr>
      <vt:lpstr>6.2.1 Region-Growing Operator</vt:lpstr>
      <vt:lpstr>PowerPoint 簡報</vt:lpstr>
      <vt:lpstr>6.2.1 Region-Growing Operator</vt:lpstr>
      <vt:lpstr>PowerPoint 簡報</vt:lpstr>
      <vt:lpstr>PowerPoint 簡報</vt:lpstr>
      <vt:lpstr>6.2.2 Nearest Neighbor Sets and  Influence Zones</vt:lpstr>
      <vt:lpstr>PowerPoint 簡報</vt:lpstr>
      <vt:lpstr>6.2.3 Region-Shrinking Operator</vt:lpstr>
      <vt:lpstr>PowerPoint 簡報</vt:lpstr>
      <vt:lpstr>6.2.3 Region-Shrinking Operator</vt:lpstr>
      <vt:lpstr>PowerPoint 簡報</vt:lpstr>
      <vt:lpstr>6.2.3.1 Approach Euclidean-distance</vt:lpstr>
      <vt:lpstr>6.2.3.1 Approach Euclidean-distance</vt:lpstr>
      <vt:lpstr>6.2.4 Mark-Interior/Border-Pixel Operator</vt:lpstr>
      <vt:lpstr>PowerPoint 簡報</vt:lpstr>
      <vt:lpstr>6.2.4 Mark-Interior/Border-Pixel Operator</vt:lpstr>
      <vt:lpstr>PowerPoint 簡報</vt:lpstr>
      <vt:lpstr>PowerPoint 簡報</vt:lpstr>
      <vt:lpstr>PowerPoint 簡報</vt:lpstr>
      <vt:lpstr>6.2.5 Connectivity Number Operator</vt:lpstr>
      <vt:lpstr>6.2.5.1 Yokoi Connectivity Number </vt:lpstr>
      <vt:lpstr>6.2.5.1 Yokoi Connectivity Number (for 4-connectivity)</vt:lpstr>
      <vt:lpstr>6.2.5.1 Yokoi Connectivity Number</vt:lpstr>
      <vt:lpstr>6.2.5.1 Yokoi Connectivity Number</vt:lpstr>
      <vt:lpstr>6.2.5.1 Yokoi Connectivity Number</vt:lpstr>
      <vt:lpstr>6.2.5.1 Yokoi Connectivity Number (for 8-connectivity)</vt:lpstr>
      <vt:lpstr>6.2.5.1 Yokoi Connectivity Number</vt:lpstr>
      <vt:lpstr>6.2.5.1 Yokoi Connectivity Number</vt:lpstr>
      <vt:lpstr>PowerPoint 簡報</vt:lpstr>
      <vt:lpstr>6.2.5.1 Yokoi Connectivity Number (HW) due NOV. 12, 2024</vt:lpstr>
      <vt:lpstr>6.2.5.2 Rutovitz Connectivity Number</vt:lpstr>
      <vt:lpstr>6.2.5.2 Rutovitz Connectivity Number</vt:lpstr>
      <vt:lpstr>Joke Time 2</vt:lpstr>
      <vt:lpstr>6.2.6 Connected Shrink Operator</vt:lpstr>
      <vt:lpstr>PowerPoint 簡報</vt:lpstr>
      <vt:lpstr>6.2.6 Connected Shrink Operator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6.2.7 Pair Relationship Operator</vt:lpstr>
      <vt:lpstr>PowerPoint 簡報</vt:lpstr>
      <vt:lpstr>6.2.7 Pair Relationship Operator</vt:lpstr>
      <vt:lpstr>6.2.8 Thinning Operator                 HW due: Nov. 19, 2024</vt:lpstr>
      <vt:lpstr>6.2.8 Thinning Operator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6.2.9 Distance Transformation Operator</vt:lpstr>
      <vt:lpstr>6.2.9 Distance Transformation Operator (nonrecursive1)</vt:lpstr>
      <vt:lpstr>PowerPoint 簡報</vt:lpstr>
      <vt:lpstr>6.2.9 Distance Transformation Operator (nonrecursive2)</vt:lpstr>
      <vt:lpstr>6.2.9 Distance Transformation Operator (recursive)</vt:lpstr>
      <vt:lpstr>left-right top-bottom scan</vt:lpstr>
      <vt:lpstr>left-right top-bottom scan</vt:lpstr>
      <vt:lpstr>left-right top-bottom scan</vt:lpstr>
      <vt:lpstr>left-right top-bottom scan</vt:lpstr>
      <vt:lpstr>right-left bottom-top scan</vt:lpstr>
      <vt:lpstr>right-left bottom-top scan</vt:lpstr>
      <vt:lpstr>right-left bottom-top scan</vt:lpstr>
      <vt:lpstr>6.2.10 Radius of Fusion</vt:lpstr>
      <vt:lpstr>6.2.11 Number of Shortest Paths</vt:lpstr>
      <vt:lpstr>6.2.11 Number of Shortest Paths</vt:lpstr>
      <vt:lpstr>PowerPoint 簡報</vt:lpstr>
      <vt:lpstr>Joke Time 3</vt:lpstr>
      <vt:lpstr>PowerPoint 簡報</vt:lpstr>
      <vt:lpstr>6.3.0 Extremum-Related Neighborhood Operators</vt:lpstr>
      <vt:lpstr>6.3.1 Non-Minima-Maxima Operator</vt:lpstr>
      <vt:lpstr>6.3.1 Non-Minima-Maxima Operator</vt:lpstr>
      <vt:lpstr>6.3.2 Relative Extrema Operator</vt:lpstr>
      <vt:lpstr>6.3.2 Relative Extrema Operator Monotonic Example (Relative Maxima)</vt:lpstr>
      <vt:lpstr>6.3.2 Relative Extrema Operator (Relative Maxima Operator)</vt:lpstr>
      <vt:lpstr>6.3.2 Relative Extrema Operator (Relative Minima Operator)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6.3.3 Reachability Operator</vt:lpstr>
      <vt:lpstr>6.3.3 Reachability Operator</vt:lpstr>
      <vt:lpstr>PowerPoint 簡報</vt:lpstr>
      <vt:lpstr>6.4.0 Linear Shift-Invariant Neighborhood Operators</vt:lpstr>
      <vt:lpstr>6.4.1.1 Convolution</vt:lpstr>
      <vt:lpstr>6.4.1.1 Convolution</vt:lpstr>
      <vt:lpstr>6.4.1.1 Convolution</vt:lpstr>
      <vt:lpstr>6.4.1.1 Convolution</vt:lpstr>
      <vt:lpstr>6.4.1.1 Convolution</vt:lpstr>
      <vt:lpstr>6.4.1.1 Convolution</vt:lpstr>
      <vt:lpstr>6.4.1.2 Correlation</vt:lpstr>
      <vt:lpstr>6.4.1.2 Correlation</vt:lpstr>
      <vt:lpstr>6.1.2 Non-Rec. Neighborhood Operator Cross-correlation</vt:lpstr>
      <vt:lpstr>6.1.2 Non-Rec. Neighborhood Operator Convolution 2/2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PowerPoint 簡報</vt:lpstr>
      <vt:lpstr>PowerPoint 簡報</vt:lpstr>
      <vt:lpstr>6.4.1 Convolution &amp; Correlation</vt:lpstr>
      <vt:lpstr>6.4.2 Separability</vt:lpstr>
      <vt:lpstr>6.4.2 Separability</vt:lpstr>
      <vt:lpstr>Joke Time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chapter6 Neighborhood Operators</dc:title>
  <dc:creator>user</dc:creator>
  <cp:lastModifiedBy>BINGJHANG Lin</cp:lastModifiedBy>
  <cp:revision>777</cp:revision>
  <dcterms:created xsi:type="dcterms:W3CDTF">2015-10-23T05:30:12Z</dcterms:created>
  <dcterms:modified xsi:type="dcterms:W3CDTF">2024-10-29T09:46:01Z</dcterms:modified>
</cp:coreProperties>
</file>